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sldIdLst>
    <p:sldId id="304" r:id="rId2"/>
    <p:sldId id="305" r:id="rId3"/>
    <p:sldId id="306" r:id="rId4"/>
    <p:sldId id="307" r:id="rId5"/>
    <p:sldId id="309" r:id="rId6"/>
    <p:sldId id="308" r:id="rId7"/>
    <p:sldId id="310" r:id="rId8"/>
    <p:sldId id="311" r:id="rId9"/>
    <p:sldId id="312" r:id="rId10"/>
    <p:sldId id="313" r:id="rId11"/>
    <p:sldId id="319" r:id="rId12"/>
    <p:sldId id="314" r:id="rId13"/>
    <p:sldId id="318" r:id="rId14"/>
    <p:sldId id="315" r:id="rId15"/>
    <p:sldId id="322" r:id="rId16"/>
    <p:sldId id="327" r:id="rId17"/>
    <p:sldId id="323" r:id="rId18"/>
    <p:sldId id="324" r:id="rId19"/>
    <p:sldId id="326" r:id="rId20"/>
    <p:sldId id="325" r:id="rId21"/>
    <p:sldId id="317" r:id="rId22"/>
    <p:sldId id="316" r:id="rId23"/>
    <p:sldId id="328" r:id="rId24"/>
    <p:sldId id="330" r:id="rId25"/>
    <p:sldId id="331" r:id="rId26"/>
    <p:sldId id="333" r:id="rId27"/>
    <p:sldId id="334" r:id="rId28"/>
    <p:sldId id="332" r:id="rId29"/>
    <p:sldId id="321" r:id="rId30"/>
  </p:sldIdLst>
  <p:sldSz cx="9144000" cy="6858000" type="screen4x3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E8E4E5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86734" autoAdjust="0"/>
  </p:normalViewPr>
  <p:slideViewPr>
    <p:cSldViewPr>
      <p:cViewPr varScale="1">
        <p:scale>
          <a:sx n="116" d="100"/>
          <a:sy n="116" d="100"/>
        </p:scale>
        <p:origin x="-540" y="-108"/>
      </p:cViewPr>
      <p:guideLst>
        <p:guide orient="horz" pos="2160"/>
        <p:guide orient="horz" pos="1200"/>
        <p:guide orient="horz" pos="864"/>
        <p:guide orient="horz" pos="3936"/>
        <p:guide pos="2880"/>
        <p:guide pos="5328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950" y="-12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098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098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61488"/>
            <a:ext cx="29098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E23E95-C378-4FDB-83D9-341D8590B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68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F03A13-FEFE-470C-9693-9D812951CC57}" type="slidenum">
              <a:rPr lang="en-GB" sz="1200" smtClean="0"/>
              <a:pPr/>
              <a:t>10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8CDFC5-CE93-49C2-B3B4-0309DB1ECFCB}" type="slidenum">
              <a:rPr lang="en-GB" sz="1200" smtClean="0"/>
              <a:pPr/>
              <a:t>11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F55ADB-6DDC-47DB-BFF8-79707BE2E476}" type="slidenum">
              <a:rPr lang="en-GB" sz="1200" smtClean="0"/>
              <a:pPr/>
              <a:t>12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66FF01-17A7-4BA5-A35B-63E5BC346CAC}" type="slidenum">
              <a:rPr lang="en-GB" sz="1200" smtClean="0"/>
              <a:pPr/>
              <a:t>13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9304A-F59F-492F-9765-1F33E42FB4F1}" type="slidenum">
              <a:rPr lang="en-GB" sz="1200" smtClean="0"/>
              <a:pPr/>
              <a:t>14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Figures repr. Chosen</a:t>
            </a:r>
          </a:p>
          <a:p>
            <a:r>
              <a:rPr lang="en-US" smtClean="0"/>
              <a:t>Saal Anordnung</a:t>
            </a:r>
          </a:p>
          <a:p>
            <a:r>
              <a:rPr lang="en-US" smtClean="0"/>
              <a:t>WAV!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1BF720-9D55-4052-A9E5-4EA2A487DF11}" type="slidenum">
              <a:rPr lang="en-GB" sz="1200" smtClean="0"/>
              <a:pPr/>
              <a:t>15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8446A3-964C-4186-A685-47D929EC7703}" type="slidenum">
              <a:rPr lang="en-GB" sz="1200" smtClean="0"/>
              <a:pPr/>
              <a:t>16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BF883F-3606-4E3E-AC3C-C08B626F3F53}" type="slidenum">
              <a:rPr lang="en-GB" sz="1200" smtClean="0"/>
              <a:pPr/>
              <a:t>17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68EDF6-A0F5-426F-8C4A-1932687F5B85}" type="slidenum">
              <a:rPr lang="en-GB" sz="1200" smtClean="0"/>
              <a:pPr/>
              <a:t>18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669607-74F0-47E5-9C72-95729D13E5C6}" type="slidenum">
              <a:rPr lang="en-GB" sz="1200" smtClean="0"/>
              <a:pPr/>
              <a:t>19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CC1885-7852-4C2E-ACCD-2D9DAFFAA890}" type="slidenum">
              <a:rPr lang="en-GB" sz="1200" smtClean="0"/>
              <a:pPr/>
              <a:t>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B36220-B58A-48CA-A124-0084D9A3CCEB}" type="slidenum">
              <a:rPr lang="en-GB" sz="1200" smtClean="0"/>
              <a:pPr/>
              <a:t>20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629BA0-709E-4A66-A6E4-B4932E36A387}" type="slidenum">
              <a:rPr lang="en-GB" sz="1200" smtClean="0"/>
              <a:pPr/>
              <a:t>21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2DECCE-AC13-495D-A370-1E2D7F46BBFA}" type="slidenum">
              <a:rPr lang="en-GB" sz="1200" smtClean="0"/>
              <a:pPr/>
              <a:t>22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EEC7E5-0796-4F10-A2EE-AFC9590F21AE}" type="slidenum">
              <a:rPr lang="en-GB" sz="1200" smtClean="0"/>
              <a:pPr/>
              <a:t>23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B3B429-DC53-4CBB-AFF6-F4BD4FEAB47A}" type="slidenum">
              <a:rPr lang="en-GB" sz="1200" smtClean="0"/>
              <a:pPr/>
              <a:t>24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D7255E-11BF-4135-89FD-87B9555F8DD9}" type="slidenum">
              <a:rPr lang="en-GB" sz="1200" smtClean="0"/>
              <a:pPr/>
              <a:t>25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A3217D-FBB7-4F52-9FE1-8A51D4850460}" type="slidenum">
              <a:rPr lang="en-GB" sz="1200" smtClean="0"/>
              <a:pPr/>
              <a:t>26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C799E1-51CC-4F6A-A6A7-79FAAD070FAC}" type="slidenum">
              <a:rPr lang="en-GB" sz="1200" smtClean="0"/>
              <a:pPr/>
              <a:t>27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F48955-6D3F-4E03-B015-F29618B1B7A7}" type="slidenum">
              <a:rPr lang="en-GB" sz="1200" smtClean="0"/>
              <a:pPr/>
              <a:t>28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73D270-5A0C-45EB-9980-39F829852CA7}" type="slidenum">
              <a:rPr lang="en-GB" sz="1200" smtClean="0"/>
              <a:pPr/>
              <a:t>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D23ED4-08A5-4115-857C-B389B25A750A}" type="slidenum">
              <a:rPr lang="en-GB" sz="1200" smtClean="0"/>
              <a:pPr/>
              <a:t>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1AD186-207F-4638-9E76-AB756909DA0A}" type="slidenum">
              <a:rPr lang="en-GB" sz="1200" smtClean="0"/>
              <a:pPr/>
              <a:t>5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C293DF-04FA-4F95-8682-C9E1A591A57F}" type="slidenum">
              <a:rPr lang="en-GB" sz="1200" smtClean="0"/>
              <a:pPr/>
              <a:t>6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F78697-3325-4C8A-A831-75C284558D45}" type="slidenum">
              <a:rPr lang="en-GB" sz="1200" smtClean="0"/>
              <a:pPr/>
              <a:t>7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0E536E-E35F-443F-B270-2C4567E18409}" type="slidenum">
              <a:rPr lang="en-GB" sz="1200" smtClean="0"/>
              <a:pPr/>
              <a:t>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DBA328-10E6-4391-81E4-6185B32E996C}" type="slidenum">
              <a:rPr lang="en-GB" sz="1200" smtClean="0"/>
              <a:pPr/>
              <a:t>9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733B8-74B9-4AAD-A27F-0F340DEA933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6668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1CF6-6723-4326-9E64-48270AD19F4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9776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E24C-71A3-40B8-8DE9-63068B1BFBA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79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33006-BACC-430E-9B7B-37580B0AFF2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527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Hier klicken, um Master-Titelformat zu bearbeiten.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Hier klicken, um Master-Textformat zu bearbeiten.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fld id="{DDBE0B3F-B18A-4ADD-8D9F-84AFFB8E639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ttp://www.summit-esl.com/clubenglish/wp-content/uploads/2012/03/Met-opera-1937-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26988"/>
            <a:ext cx="101171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1116013" y="549275"/>
            <a:ext cx="6624637" cy="863600"/>
          </a:xfrm>
          <a:prstGeom prst="rect">
            <a:avLst/>
          </a:prstGeom>
          <a:solidFill>
            <a:schemeClr val="bg1">
              <a:alpha val="7803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i="1"/>
              <a:t>ApplauSim</a:t>
            </a:r>
            <a:r>
              <a:rPr lang="de-CH"/>
              <a:t>: A Simulation of Synchronous Applause</a:t>
            </a:r>
            <a:r>
              <a:rPr lang="de-CH">
                <a:latin typeface="Bodoni MT" pitchFamily="18" charset="0"/>
              </a:rPr>
              <a:t>	   </a:t>
            </a:r>
          </a:p>
          <a:p>
            <a:endParaRPr lang="de-CH" sz="1400" i="1">
              <a:latin typeface="Bodoni MT" pitchFamily="18" charset="0"/>
            </a:endParaRPr>
          </a:p>
          <a:p>
            <a:r>
              <a:rPr lang="de-CH" sz="1400" i="1">
                <a:latin typeface="Bodoni MT" pitchFamily="18" charset="0"/>
              </a:rPr>
              <a:t>Andi Horni, Lara Montini, IVT, ETH Zürich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52070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388" y="1196975"/>
            <a:ext cx="5545137" cy="936625"/>
          </a:xfrm>
          <a:prstGeom prst="rect">
            <a:avLst/>
          </a:prstGeom>
          <a:solidFill>
            <a:srgbClr val="FFC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From Peaks to a Rhythm - Exogeneity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FD87-3539-4BB9-B98A-70BAF6B2FA87}" type="slidenum">
              <a:rPr lang="en-US" smtClean="0"/>
              <a:pPr>
                <a:defRPr/>
              </a:pPr>
              <a:t>10</a:t>
            </a:fld>
            <a:endParaRPr lang="en-US" sz="1400" dirty="0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48128" y="3933056"/>
            <a:ext cx="489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searching for the “frequency band” with the highest regularity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388" y="1196975"/>
            <a:ext cx="5545137" cy="576263"/>
          </a:xfrm>
          <a:prstGeom prst="rect">
            <a:avLst/>
          </a:prstGeom>
          <a:solidFill>
            <a:srgbClr val="FFFF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5530850" y="1484313"/>
            <a:ext cx="5540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372225" y="1284288"/>
            <a:ext cx="703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f</a:t>
            </a:r>
            <a:r>
              <a:rPr lang="en-US" sz="2000" baseline="-25000">
                <a:latin typeface="Calibri" pitchFamily="34" charset="0"/>
              </a:rPr>
              <a:t>0,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>
                <a:latin typeface="Calibri" pitchFamily="34" charset="0"/>
              </a:rPr>
              <a:t>0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5572125" y="1844675"/>
            <a:ext cx="5524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03975" y="1684338"/>
            <a:ext cx="703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f</a:t>
            </a:r>
            <a:r>
              <a:rPr lang="en-US" sz="2000" baseline="-25000">
                <a:latin typeface="Calibri" pitchFamily="34" charset="0"/>
              </a:rPr>
              <a:t>1,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>
                <a:latin typeface="Calibri" pitchFamily="34" charset="0"/>
              </a:rPr>
              <a:t>1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627313" y="281305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Calibri" pitchFamily="34" charset="0"/>
              </a:rPr>
              <a:t>t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3011" y="3356992"/>
            <a:ext cx="367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exogeneity</a:t>
            </a:r>
            <a:r>
              <a:rPr lang="en-US" sz="2000" dirty="0">
                <a:latin typeface="Calibri" pitchFamily="34" charset="0"/>
              </a:rPr>
              <a:t> problem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28625" y="4941888"/>
            <a:ext cx="6088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different for every agent (errors, sound=f(distance)) band not pre-specified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270" grpId="0"/>
      <p:bldP spid="3" grpId="0" animBg="1"/>
      <p:bldP spid="3" grpId="1" animBg="1"/>
      <p:bldP spid="12" grpId="0"/>
      <p:bldP spid="12" grpId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06800"/>
            <a:ext cx="407828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5086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9275"/>
            <a:ext cx="615632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From Peaks (</a:t>
            </a:r>
            <a:r>
              <a:rPr lang="de-CH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and Gaps</a:t>
            </a:r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) to a Rhythm –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C82D6-67E0-43BA-B81F-7EA1ED728384}" type="slidenum">
              <a:rPr lang="en-US" smtClean="0"/>
              <a:pPr>
                <a:defRPr/>
              </a:pPr>
              <a:t>11</a:t>
            </a:fld>
            <a:endParaRPr lang="en-US" sz="1400" dirty="0"/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539750" y="4941888"/>
            <a:ext cx="47799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g</a:t>
            </a:r>
            <a:r>
              <a:rPr lang="en-US" sz="2000" baseline="-25000">
                <a:latin typeface="Calibri" pitchFamily="34" charset="0"/>
              </a:rPr>
              <a:t>loudness</a:t>
            </a:r>
            <a:r>
              <a:rPr lang="en-US" sz="2000">
                <a:latin typeface="Calibri" pitchFamily="34" charset="0"/>
              </a:rPr>
              <a:t>: average loudness in window</a:t>
            </a:r>
          </a:p>
          <a:p>
            <a:r>
              <a:rPr lang="en-US" sz="2000">
                <a:latin typeface="Symbol" pitchFamily="18" charset="2"/>
              </a:rPr>
              <a:t>g</a:t>
            </a:r>
            <a:r>
              <a:rPr lang="en-US" sz="2000" baseline="-25000">
                <a:latin typeface="Calibri" pitchFamily="34" charset="0"/>
              </a:rPr>
              <a:t>lenght</a:t>
            </a:r>
            <a:r>
              <a:rPr lang="en-US" sz="2000">
                <a:latin typeface="Calibri" pitchFamily="34" charset="0"/>
              </a:rPr>
              <a:t> : boundaries of window ---&gt;</a:t>
            </a:r>
            <a:endParaRPr lang="en-US" sz="2000" baseline="-25000">
              <a:latin typeface="Calibri" pitchFamily="34" charset="0"/>
            </a:endParaRPr>
          </a:p>
          <a:p>
            <a:r>
              <a:rPr lang="en-US" sz="2000">
                <a:latin typeface="Symbol" pitchFamily="18" charset="2"/>
              </a:rPr>
              <a:t>g</a:t>
            </a:r>
            <a:r>
              <a:rPr lang="en-US" sz="2000" baseline="-25000">
                <a:latin typeface="Calibri" pitchFamily="34" charset="0"/>
              </a:rPr>
              <a:t>gap</a:t>
            </a:r>
            <a:r>
              <a:rPr lang="en-US" sz="2000">
                <a:latin typeface="Calibri" pitchFamily="34" charset="0"/>
              </a:rPr>
              <a:t>: depth of gaps (listen to peaks </a:t>
            </a:r>
            <a:r>
              <a:rPr lang="en-US" sz="2000" b="1">
                <a:latin typeface="Calibri" pitchFamily="34" charset="0"/>
              </a:rPr>
              <a:t>and gaps</a:t>
            </a:r>
            <a:r>
              <a:rPr lang="en-US" sz="200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From Peaks to a Rhythm: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72F7D-7170-4C77-BEE6-8301A3822E72}" type="slidenum">
              <a:rPr lang="en-US" smtClean="0"/>
              <a:pPr>
                <a:defRPr/>
              </a:pPr>
              <a:t>12</a:t>
            </a:fld>
            <a:endParaRPr lang="en-US" sz="1400" dirty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95288" y="1122363"/>
            <a:ext cx="80417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Calibri" pitchFamily="34" charset="0"/>
              </a:rPr>
              <a:t>regimes for adaptation (categories in human perception and behavior)</a:t>
            </a:r>
          </a:p>
          <a:p>
            <a:r>
              <a:rPr lang="en-US" sz="2000" dirty="0" err="1" smtClean="0">
                <a:latin typeface="Symbol" pitchFamily="18" charset="2"/>
              </a:rPr>
              <a:t>c</a:t>
            </a:r>
            <a:r>
              <a:rPr lang="en-US" sz="2000" baseline="-25000" dirty="0" err="1" smtClean="0">
                <a:latin typeface="Calibri" pitchFamily="34" charset="0"/>
              </a:rPr>
              <a:t>new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= </a:t>
            </a:r>
            <a:r>
              <a:rPr lang="en-US" sz="2000" dirty="0" smtClean="0">
                <a:latin typeface="Calibri" pitchFamily="34" charset="0"/>
              </a:rPr>
              <a:t>f(</a:t>
            </a:r>
            <a:r>
              <a:rPr lang="en-US" sz="2000" dirty="0" err="1" smtClean="0">
                <a:latin typeface="Symbol" pitchFamily="18" charset="2"/>
              </a:rPr>
              <a:t>a,b,t,l</a:t>
            </a:r>
            <a:r>
              <a:rPr lang="en-US" sz="2000" dirty="0">
                <a:latin typeface="Calibri" pitchFamily="34" charset="0"/>
              </a:rPr>
              <a:t>)  </a:t>
            </a:r>
            <a:r>
              <a:rPr lang="en-US" sz="2000" dirty="0">
                <a:latin typeface="Calibri" pitchFamily="34" charset="0"/>
                <a:sym typeface="Mathematica1" pitchFamily="2" charset="2"/>
              </a:rPr>
              <a:t> </a:t>
            </a:r>
            <a:r>
              <a:rPr lang="en-US" sz="2000" dirty="0" smtClean="0">
                <a:latin typeface="Calibri" pitchFamily="34" charset="0"/>
                <a:sym typeface="Mathematica1" pitchFamily="2" charset="2"/>
              </a:rPr>
              <a:t> g(</a:t>
            </a:r>
            <a:r>
              <a:rPr lang="en-US" sz="2000" dirty="0" err="1" smtClean="0">
                <a:latin typeface="Symbol" pitchFamily="18" charset="2"/>
              </a:rPr>
              <a:t>c</a:t>
            </a:r>
            <a:r>
              <a:rPr lang="en-US" sz="2000" baseline="-25000" dirty="0" err="1" smtClean="0">
                <a:latin typeface="Calibri" pitchFamily="34" charset="0"/>
              </a:rPr>
              <a:t>current</a:t>
            </a:r>
            <a:r>
              <a:rPr lang="en-US" sz="2000" baseline="-25000" dirty="0" smtClean="0">
                <a:latin typeface="Calibri" pitchFamily="34" charset="0"/>
              </a:rPr>
              <a:t>,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c</a:t>
            </a:r>
            <a:r>
              <a:rPr lang="en-US" sz="2000" baseline="-25000" dirty="0" err="1" smtClean="0">
                <a:latin typeface="Calibri" pitchFamily="34" charset="0"/>
              </a:rPr>
              <a:t>perceived</a:t>
            </a:r>
            <a:r>
              <a:rPr lang="en-US" sz="2000" dirty="0">
                <a:latin typeface="Calibri" pitchFamily="34" charset="0"/>
              </a:rPr>
              <a:t> ) </a:t>
            </a:r>
            <a:r>
              <a:rPr lang="en-US" sz="2000" baseline="-25000" dirty="0">
                <a:latin typeface="Calibri" pitchFamily="34" charset="0"/>
              </a:rPr>
              <a:t>		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>
                <a:latin typeface="Symbol" pitchFamily="18" charset="2"/>
              </a:rPr>
              <a:t>c</a:t>
            </a:r>
            <a:r>
              <a:rPr lang="en-US" sz="2000" dirty="0">
                <a:latin typeface="Calibri" pitchFamily="34" charset="0"/>
              </a:rPr>
              <a:t> = frequency, phase)</a:t>
            </a:r>
          </a:p>
        </p:txBody>
      </p:sp>
      <p:cxnSp>
        <p:nvCxnSpPr>
          <p:cNvPr id="13317" name="Straight Arrow Connector 2"/>
          <p:cNvCxnSpPr>
            <a:cxnSpLocks noChangeShapeType="1"/>
          </p:cNvCxnSpPr>
          <p:nvPr/>
        </p:nvCxnSpPr>
        <p:spPr bwMode="auto">
          <a:xfrm>
            <a:off x="706438" y="4408488"/>
            <a:ext cx="43211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Arrow Connector 5"/>
          <p:cNvCxnSpPr>
            <a:cxnSpLocks noChangeShapeType="1"/>
          </p:cNvCxnSpPr>
          <p:nvPr/>
        </p:nvCxnSpPr>
        <p:spPr bwMode="auto">
          <a:xfrm flipV="1">
            <a:off x="706438" y="2535238"/>
            <a:ext cx="0" cy="1873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7"/>
          <p:cNvCxnSpPr>
            <a:cxnSpLocks noChangeShapeType="1"/>
          </p:cNvCxnSpPr>
          <p:nvPr/>
        </p:nvCxnSpPr>
        <p:spPr bwMode="auto">
          <a:xfrm>
            <a:off x="706438" y="4408488"/>
            <a:ext cx="1439862" cy="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10"/>
          <p:cNvCxnSpPr>
            <a:cxnSpLocks noChangeShapeType="1"/>
          </p:cNvCxnSpPr>
          <p:nvPr/>
        </p:nvCxnSpPr>
        <p:spPr bwMode="auto">
          <a:xfrm flipV="1">
            <a:off x="2146300" y="2968625"/>
            <a:ext cx="1439863" cy="1439863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Straight Connector 14"/>
          <p:cNvCxnSpPr>
            <a:cxnSpLocks noChangeShapeType="1"/>
          </p:cNvCxnSpPr>
          <p:nvPr/>
        </p:nvCxnSpPr>
        <p:spPr bwMode="auto">
          <a:xfrm flipH="1">
            <a:off x="3586163" y="2968625"/>
            <a:ext cx="1441450" cy="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70488" y="417671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r</a:t>
            </a:r>
            <a:r>
              <a:rPr lang="en-US" baseline="-25000">
                <a:latin typeface="Calibri" pitchFamily="34" charset="0"/>
              </a:rPr>
              <a:t>w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6375" y="2190750"/>
            <a:ext cx="37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Symbol" pitchFamily="18" charset="2"/>
              </a:rPr>
              <a:t>a</a:t>
            </a:r>
            <a:endParaRPr lang="en-US" baseline="-25000">
              <a:latin typeface="Symbol" pitchFamily="18" charset="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4775" y="2768600"/>
            <a:ext cx="50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1.0</a:t>
            </a:r>
            <a:endParaRPr lang="en-US" sz="2000" baseline="-2500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850" y="4868863"/>
            <a:ext cx="277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Symbol" pitchFamily="18" charset="2"/>
              </a:rPr>
              <a:t>b = </a:t>
            </a:r>
            <a:r>
              <a:rPr lang="en-US" sz="2000" dirty="0" smtClean="0">
                <a:latin typeface="Calibri" pitchFamily="34" charset="0"/>
              </a:rPr>
              <a:t>f</a:t>
            </a:r>
            <a:r>
              <a:rPr lang="en-US" sz="2000" dirty="0" smtClean="0">
                <a:latin typeface="Symbol" pitchFamily="18" charset="2"/>
              </a:rPr>
              <a:t>(D(</a:t>
            </a:r>
            <a:r>
              <a:rPr lang="en-US" sz="2000" dirty="0" err="1" smtClean="0">
                <a:latin typeface="Symbol" pitchFamily="18" charset="2"/>
              </a:rPr>
              <a:t>c</a:t>
            </a:r>
            <a:r>
              <a:rPr lang="en-US" sz="2000" baseline="-25000" dirty="0" err="1" smtClean="0">
                <a:latin typeface="Calibri" pitchFamily="34" charset="0"/>
              </a:rPr>
              <a:t>perceived</a:t>
            </a:r>
            <a:r>
              <a:rPr lang="en-US" sz="2000" dirty="0">
                <a:latin typeface="Symbol" pitchFamily="18" charset="2"/>
              </a:rPr>
              <a:t>, </a:t>
            </a:r>
            <a:r>
              <a:rPr lang="en-US" sz="2000" dirty="0" err="1">
                <a:latin typeface="Symbol" pitchFamily="18" charset="2"/>
              </a:rPr>
              <a:t>c</a:t>
            </a:r>
            <a:r>
              <a:rPr lang="en-US" sz="2000" baseline="-25000" dirty="0" err="1">
                <a:latin typeface="Calibri" pitchFamily="34" charset="0"/>
              </a:rPr>
              <a:t>current</a:t>
            </a:r>
            <a:r>
              <a:rPr lang="en-US" sz="2000" dirty="0">
                <a:latin typeface="Symbol" pitchFamily="18" charset="2"/>
              </a:rPr>
              <a:t>))</a:t>
            </a:r>
            <a:endParaRPr lang="en-US" sz="2000" baseline="-25000" dirty="0">
              <a:latin typeface="Symbol" pitchFamily="18" charset="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3850" y="5589588"/>
            <a:ext cx="3868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Symbol" pitchFamily="18" charset="2"/>
              <a:buChar char="t"/>
            </a:pPr>
            <a:r>
              <a:rPr lang="en-US" sz="2000" dirty="0">
                <a:latin typeface="Symbol" pitchFamily="18" charset="2"/>
              </a:rPr>
              <a:t>= </a:t>
            </a:r>
            <a:r>
              <a:rPr lang="en-US" sz="2000" dirty="0" smtClean="0">
                <a:latin typeface="Calibri" pitchFamily="34" charset="0"/>
              </a:rPr>
              <a:t>f</a:t>
            </a:r>
            <a:r>
              <a:rPr lang="en-US" sz="2000" dirty="0" smtClean="0">
                <a:latin typeface="Symbol" pitchFamily="18" charset="2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r</a:t>
            </a:r>
            <a:r>
              <a:rPr lang="en-US" sz="2000" baseline="-25000" dirty="0" err="1" smtClean="0">
                <a:latin typeface="Calibri" pitchFamily="34" charset="0"/>
              </a:rPr>
              <a:t>max</a:t>
            </a:r>
            <a:r>
              <a:rPr lang="en-US" sz="2000" dirty="0" smtClean="0">
                <a:latin typeface="Symbol" pitchFamily="18" charset="2"/>
              </a:rPr>
              <a:t>(</a:t>
            </a:r>
            <a:r>
              <a:rPr lang="en-US" sz="2000" dirty="0" smtClean="0">
                <a:latin typeface="Calibri" pitchFamily="34" charset="0"/>
              </a:rPr>
              <a:t>t-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>
                <a:latin typeface="Calibri" pitchFamily="34" charset="0"/>
              </a:rPr>
              <a:t>t</a:t>
            </a:r>
            <a:r>
              <a:rPr lang="en-US" sz="2000" dirty="0" smtClean="0">
                <a:latin typeface="Symbol" pitchFamily="18" charset="2"/>
              </a:rPr>
              <a:t>)): </a:t>
            </a:r>
            <a:r>
              <a:rPr lang="en-US" sz="2000" dirty="0">
                <a:latin typeface="Calibri" pitchFamily="34" charset="0"/>
              </a:rPr>
              <a:t>decreasing with 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9725" y="6203950"/>
            <a:ext cx="372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l : </a:t>
            </a:r>
            <a:r>
              <a:rPr lang="en-US" sz="2000">
                <a:latin typeface="Calibri" pitchFamily="34" charset="0"/>
              </a:rPr>
              <a:t>phase stronger than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Main Hypothesis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E397E-4805-4193-B0D8-8916F7ED57A9}" type="slidenum">
              <a:rPr lang="en-US" smtClean="0"/>
              <a:pPr>
                <a:defRPr/>
              </a:pPr>
              <a:t>13</a:t>
            </a:fld>
            <a:endParaRPr lang="en-US" sz="1400" dirty="0"/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39738" y="8366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Calibri" pitchFamily="34" charset="0"/>
              </a:rPr>
              <a:t>… period </a:t>
            </a:r>
            <a:r>
              <a:rPr lang="en-US" dirty="0">
                <a:latin typeface="Calibri" pitchFamily="34" charset="0"/>
              </a:rPr>
              <a:t>doubling why does this help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constant errors: </a:t>
            </a:r>
          </a:p>
          <a:p>
            <a:r>
              <a:rPr lang="en-US" dirty="0" err="1">
                <a:latin typeface="Symbol" pitchFamily="18" charset="2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target</a:t>
            </a:r>
            <a:r>
              <a:rPr lang="en-US" dirty="0" smtClean="0">
                <a:latin typeface="Calibri" pitchFamily="34" charset="0"/>
              </a:rPr>
              <a:t> = f(</a:t>
            </a:r>
            <a:r>
              <a:rPr lang="en-US" dirty="0" err="1">
                <a:latin typeface="Symbol" pitchFamily="18" charset="2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perceived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baseline="-25000" dirty="0" err="1">
                <a:solidFill>
                  <a:srgbClr val="FF0000"/>
                </a:solidFill>
                <a:latin typeface="Calibri" pitchFamily="34" charset="0"/>
              </a:rPr>
              <a:t>motor</a:t>
            </a:r>
            <a:r>
              <a:rPr lang="en-US" dirty="0">
                <a:latin typeface="Calibri" pitchFamily="34" charset="0"/>
              </a:rPr>
              <a:t> )</a:t>
            </a:r>
          </a:p>
          <a:p>
            <a:r>
              <a:rPr lang="en-US" dirty="0">
                <a:latin typeface="Calibri" pitchFamily="34" charset="0"/>
              </a:rPr>
              <a:t>with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perceived</a:t>
            </a:r>
            <a:r>
              <a:rPr lang="en-US" dirty="0">
                <a:latin typeface="Calibri" pitchFamily="34" charset="0"/>
              </a:rPr>
              <a:t>= f(… +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alibri" pitchFamily="34" charset="0"/>
              </a:rPr>
              <a:t>perception</a:t>
            </a:r>
            <a:r>
              <a:rPr lang="en-US" dirty="0">
                <a:latin typeface="Calibri" pitchFamily="34" charset="0"/>
              </a:rPr>
              <a:t>); 	</a:t>
            </a:r>
          </a:p>
          <a:p>
            <a:endParaRPr lang="en-US" b="1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and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Symbol" pitchFamily="18" charset="2"/>
              </a:rPr>
              <a:t>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  <a:sym typeface="Mathematica1" pitchFamily="2" charset="2"/>
              </a:rPr>
              <a:t></a:t>
            </a:r>
            <a:r>
              <a:rPr lang="en-US" dirty="0">
                <a:latin typeface="Calibri" pitchFamily="34" charset="0"/>
              </a:rPr>
              <a:t> f(frequency)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288" y="2924175"/>
            <a:ext cx="2808287" cy="576263"/>
          </a:xfrm>
          <a:prstGeom prst="rect">
            <a:avLst/>
          </a:prstGeom>
          <a:noFill/>
          <a:ln w="349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0363" y="4630738"/>
            <a:ext cx="382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experiments -&gt; synchronizers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Results -  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260C3-9FB6-4991-B897-53B712D50249}" type="slidenum">
              <a:rPr lang="en-US" smtClean="0"/>
              <a:pPr>
                <a:defRPr/>
              </a:pPr>
              <a:t>14</a:t>
            </a:fld>
            <a:endParaRPr lang="en-US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6238" y="981075"/>
            <a:ext cx="71485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Calibri" pitchFamily="34" charset="0"/>
              </a:rPr>
              <a:t>high frequencies (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>
                <a:latin typeface="Calibri" pitchFamily="34" charset="0"/>
              </a:rPr>
              <a:t>=4Hz,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>
                <a:latin typeface="Calibri" pitchFamily="34" charset="0"/>
              </a:rPr>
              <a:t>=1Hz)</a:t>
            </a:r>
          </a:p>
          <a:p>
            <a:pPr marL="1200150" lvl="1" indent="-457200">
              <a:buFontTx/>
              <a:buAutoNum type="alphaLcParenBoth"/>
              <a:defRPr/>
            </a:pPr>
            <a:r>
              <a:rPr lang="en-US" sz="2000" dirty="0" smtClean="0">
                <a:latin typeface="Calibri" pitchFamily="34" charset="0"/>
              </a:rPr>
              <a:t>6 synchronizers in the center</a:t>
            </a:r>
          </a:p>
          <a:p>
            <a:pPr marL="1200150" lvl="1" indent="-457200">
              <a:buFontTx/>
              <a:buAutoNum type="alphaLcParenBoth"/>
              <a:defRPr/>
            </a:pPr>
            <a:r>
              <a:rPr lang="en-US" sz="2000" dirty="0" smtClean="0">
                <a:latin typeface="Calibri" pitchFamily="34" charset="0"/>
              </a:rPr>
              <a:t>6 </a:t>
            </a:r>
            <a:r>
              <a:rPr lang="en-US" sz="2000" smtClean="0">
                <a:latin typeface="Calibri" pitchFamily="34" charset="0"/>
              </a:rPr>
              <a:t>synchronizers at the </a:t>
            </a:r>
            <a:r>
              <a:rPr lang="en-US" sz="2000" dirty="0" smtClean="0">
                <a:latin typeface="Calibri" pitchFamily="34" charset="0"/>
              </a:rPr>
              <a:t>fringe</a:t>
            </a:r>
          </a:p>
          <a:p>
            <a:pPr marL="1200150" lvl="1" indent="-457200">
              <a:buFontTx/>
              <a:buAutoNum type="alphaLcParenBoth"/>
              <a:defRPr/>
            </a:pPr>
            <a:r>
              <a:rPr lang="en-US" sz="2000" dirty="0" smtClean="0">
                <a:latin typeface="Calibri" pitchFamily="34" charset="0"/>
              </a:rPr>
              <a:t>variable number and distribution of </a:t>
            </a:r>
            <a:r>
              <a:rPr lang="en-US" sz="2000" dirty="0" err="1" smtClean="0">
                <a:latin typeface="Calibri" pitchFamily="34" charset="0"/>
              </a:rPr>
              <a:t>synchr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Calibri" pitchFamily="34" charset="0"/>
              </a:rPr>
              <a:t>low frequencies (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>
                <a:latin typeface="Calibri" pitchFamily="34" charset="0"/>
              </a:rPr>
              <a:t>=2Hz,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>
                <a:latin typeface="Calibri" pitchFamily="34" charset="0"/>
              </a:rPr>
              <a:t>=0.5Hz)</a:t>
            </a:r>
          </a:p>
          <a:p>
            <a:pPr marL="1200150" lvl="1" indent="-457200">
              <a:buFontTx/>
              <a:buAutoNum type="alphaLcParenBoth"/>
              <a:defRPr/>
            </a:pPr>
            <a:r>
              <a:rPr lang="en-US" sz="2000" dirty="0" smtClean="0">
                <a:latin typeface="Calibri" pitchFamily="34" charset="0"/>
              </a:rPr>
              <a:t>6 synchronizers in the center</a:t>
            </a:r>
          </a:p>
          <a:p>
            <a:pPr marL="1200150" lvl="1" indent="-457200">
              <a:buFontTx/>
              <a:buAutoNum type="alphaLcParenBoth"/>
              <a:defRPr/>
            </a:pPr>
            <a:r>
              <a:rPr lang="en-US" sz="2000" dirty="0" smtClean="0">
                <a:latin typeface="Calibri" pitchFamily="34" charset="0"/>
              </a:rPr>
              <a:t>6 synchronizers at the fringe</a:t>
            </a:r>
          </a:p>
          <a:p>
            <a:pPr marL="1200150" lvl="1" indent="-457200">
              <a:buFontTx/>
              <a:buAutoNum type="alphaLcParenBoth"/>
              <a:defRPr/>
            </a:pPr>
            <a:r>
              <a:rPr lang="en-US" sz="2000" dirty="0" smtClean="0">
                <a:latin typeface="Calibri" pitchFamily="34" charset="0"/>
              </a:rPr>
              <a:t>variable number and distribution of </a:t>
            </a:r>
            <a:r>
              <a:rPr lang="en-US" sz="2000" dirty="0" err="1" smtClean="0">
                <a:latin typeface="Calibri" pitchFamily="34" charset="0"/>
              </a:rPr>
              <a:t>synchr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lvl="1" indent="0">
              <a:defRPr/>
            </a:pPr>
            <a:endParaRPr lang="en-US" sz="20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Calibri" pitchFamily="34" charset="0"/>
              </a:rPr>
              <a:t>3. no synchronizers, low frequencies</a:t>
            </a:r>
          </a:p>
          <a:p>
            <a:pPr>
              <a:defRPr/>
            </a:pPr>
            <a:endParaRPr lang="en-US" sz="20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Calibri" pitchFamily="34" charset="0"/>
              </a:rPr>
              <a:t>4. no errors, high frequencies</a:t>
            </a:r>
          </a:p>
          <a:p>
            <a:pPr>
              <a:defRPr/>
            </a:pPr>
            <a:endParaRPr lang="en-US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Calibri" pitchFamily="34" charset="0"/>
              </a:rPr>
              <a:t>30 runs each, 6 x 6 persons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4813"/>
            <a:ext cx="20383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447925"/>
            <a:ext cx="2095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6BDB4-578B-407B-AA5F-C689F693C547}" type="slidenum">
              <a:rPr lang="en-US" smtClean="0"/>
              <a:pPr>
                <a:defRPr/>
              </a:pPr>
              <a:t>15</a:t>
            </a:fld>
            <a:endParaRPr lang="en-US" sz="1400" dirty="0"/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39750" y="549275"/>
            <a:ext cx="565150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1.a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77788"/>
            <a:ext cx="734377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40408-8707-437D-B949-B134069703AB}" type="slidenum">
              <a:rPr lang="en-US" smtClean="0"/>
              <a:pPr>
                <a:defRPr/>
              </a:pPr>
              <a:t>16</a:t>
            </a:fld>
            <a:endParaRPr lang="en-US" sz="1400" dirty="0"/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539750" y="549275"/>
            <a:ext cx="57900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Calibri" pitchFamily="34" charset="0"/>
              </a:rPr>
              <a:t>1.b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79375"/>
            <a:ext cx="74580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AF844-9690-4A04-B5E1-17E92CE82EE6}" type="slidenum">
              <a:rPr lang="en-US" smtClean="0"/>
              <a:pPr>
                <a:defRPr/>
              </a:pPr>
              <a:t>17</a:t>
            </a:fld>
            <a:endParaRPr lang="en-US" sz="1400" dirty="0"/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539750" y="549275"/>
            <a:ext cx="565150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2.a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15888"/>
            <a:ext cx="74580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418DE-BB8D-49EC-9F75-0936E91F36E3}" type="slidenum">
              <a:rPr lang="en-US" smtClean="0"/>
              <a:pPr>
                <a:defRPr/>
              </a:pPr>
              <a:t>18</a:t>
            </a:fld>
            <a:endParaRPr lang="en-US" sz="1400" dirty="0"/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539750" y="549275"/>
            <a:ext cx="579438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2.b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15888"/>
            <a:ext cx="74485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DB0D1-58E4-4035-B6BC-980D7B509D29}" type="slidenum">
              <a:rPr lang="en-US" smtClean="0"/>
              <a:pPr>
                <a:defRPr/>
              </a:pPr>
              <a:t>19</a:t>
            </a:fld>
            <a:endParaRPr lang="en-US" sz="1400" dirty="0"/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539750" y="549275"/>
            <a:ext cx="339725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3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6200"/>
            <a:ext cx="7439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0B2AF-DC5A-4000-89BC-1570BCEBF0D9}" type="slidenum">
              <a:rPr lang="en-US" smtClean="0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68313" y="1052513"/>
            <a:ext cx="82073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Lecture Prof. Dr. Rainer Hegselmann, last 2 credit points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 a parsimonious model vs. large-scale daily business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MATSim emergence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352DB-E767-4B94-9FCE-5E735FA3AFB2}" type="slidenum">
              <a:rPr lang="en-US" smtClean="0"/>
              <a:pPr>
                <a:defRPr/>
              </a:pPr>
              <a:t>20</a:t>
            </a:fld>
            <a:endParaRPr lang="en-US" sz="1400" dirty="0"/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539750" y="549275"/>
            <a:ext cx="339725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4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5725"/>
            <a:ext cx="74295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C846-3D49-4442-B078-9675A7881127}" type="slidenum">
              <a:rPr lang="en-US" smtClean="0"/>
              <a:pPr>
                <a:defRPr/>
              </a:pPr>
              <a:t>21</a:t>
            </a:fld>
            <a:endParaRPr lang="en-US" sz="1400" dirty="0"/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39738" y="908050"/>
            <a:ext cx="82089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Calibri" pitchFamily="34" charset="0"/>
              </a:rPr>
              <a:t>influence of errors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influence of synchronizers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phase synchronization problem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transition process </a:t>
            </a:r>
            <a:r>
              <a:rPr lang="en-US" sz="2000" dirty="0" err="1" smtClean="0">
                <a:latin typeface="Calibri" pitchFamily="34" charset="0"/>
              </a:rPr>
              <a:t>f</a:t>
            </a:r>
            <a:r>
              <a:rPr lang="en-US" sz="2000" baseline="-25000" dirty="0" err="1" smtClean="0">
                <a:latin typeface="Calibri" pitchFamily="34" charset="0"/>
              </a:rPr>
              <a:t>high</a:t>
            </a:r>
            <a:r>
              <a:rPr lang="en-US" sz="2000" dirty="0" smtClean="0">
                <a:latin typeface="Calibri" pitchFamily="34" charset="0"/>
              </a:rPr>
              <a:t> -&gt; f</a:t>
            </a:r>
            <a:r>
              <a:rPr lang="en-US" sz="2000" baseline="-25000" dirty="0" smtClean="0">
                <a:latin typeface="Calibri" pitchFamily="34" charset="0"/>
              </a:rPr>
              <a:t>low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en-US" sz="2000" dirty="0" smtClean="0">
              <a:latin typeface="Symbol" pitchFamily="18" charset="2"/>
            </a:endParaRPr>
          </a:p>
          <a:p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>
                <a:latin typeface="Calibri" pitchFamily="34" charset="0"/>
              </a:rPr>
              <a:t>start</a:t>
            </a:r>
            <a:r>
              <a:rPr lang="en-US" sz="2000" baseline="-25000" dirty="0" smtClean="0">
                <a:latin typeface="Calibri" pitchFamily="34" charset="0"/>
              </a:rPr>
              <a:t> </a:t>
            </a:r>
            <a:r>
              <a:rPr lang="en-US" sz="2000" baseline="-25000" dirty="0">
                <a:latin typeface="Calibri" pitchFamily="34" charset="0"/>
              </a:rPr>
              <a:t>frequencies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r>
              <a:rPr lang="en-US" sz="2000" dirty="0">
                <a:latin typeface="Calibri" pitchFamily="34" charset="0"/>
              </a:rPr>
              <a:t>general or temporal effect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heterogeneity of agents</a:t>
            </a:r>
          </a:p>
          <a:p>
            <a:r>
              <a:rPr lang="en-US" sz="2000" dirty="0">
                <a:latin typeface="Calibri" pitchFamily="34" charset="0"/>
              </a:rPr>
              <a:t>	excitement level (</a:t>
            </a:r>
            <a:r>
              <a:rPr lang="en-US" sz="2000" dirty="0" err="1" smtClean="0">
                <a:latin typeface="Calibri" pitchFamily="34" charset="0"/>
              </a:rPr>
              <a:t>Xenides</a:t>
            </a:r>
            <a:r>
              <a:rPr lang="en-US" sz="2000" smtClean="0">
                <a:latin typeface="Calibri" pitchFamily="34" charset="0"/>
              </a:rPr>
              <a:t> et al. </a:t>
            </a:r>
            <a:r>
              <a:rPr lang="en-US" sz="2000" dirty="0">
                <a:latin typeface="Calibri" pitchFamily="34" charset="0"/>
              </a:rPr>
              <a:t>2008)</a:t>
            </a:r>
          </a:p>
          <a:p>
            <a:r>
              <a:rPr lang="en-US" sz="2000" dirty="0">
                <a:latin typeface="Calibri" pitchFamily="34" charset="0"/>
              </a:rPr>
              <a:t>	loudness</a:t>
            </a:r>
          </a:p>
          <a:p>
            <a:r>
              <a:rPr lang="en-US" sz="2000" dirty="0">
                <a:latin typeface="Calibri" pitchFamily="34" charset="0"/>
              </a:rPr>
              <a:t>	synchronization will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22533" name="Picture 5" descr="http://upload.wikimedia.org/wikipedia/en/3/35/WAV_file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852738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and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4B45B-3E18-4976-95E4-8959D3031008}" type="slidenum">
              <a:rPr lang="en-US" smtClean="0"/>
              <a:pPr>
                <a:defRPr/>
              </a:pPr>
              <a:t>22</a:t>
            </a:fld>
            <a:endParaRPr lang="en-US" sz="1400" dirty="0"/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439738" y="836613"/>
            <a:ext cx="820896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c</a:t>
            </a:r>
            <a:r>
              <a:rPr lang="en-US" sz="2000" dirty="0" smtClean="0">
                <a:latin typeface="Calibri" pitchFamily="34" charset="0"/>
              </a:rPr>
              <a:t>ourse </a:t>
            </a:r>
            <a:r>
              <a:rPr lang="en-US" sz="2000" dirty="0">
                <a:latin typeface="Calibri" pitchFamily="34" charset="0"/>
              </a:rPr>
              <a:t>points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p</a:t>
            </a:r>
            <a:r>
              <a:rPr lang="en-US" sz="2000" dirty="0" smtClean="0">
                <a:latin typeface="Calibri" pitchFamily="34" charset="0"/>
              </a:rPr>
              <a:t>layground</a:t>
            </a:r>
            <a:r>
              <a:rPr lang="en-US" sz="2000" dirty="0">
                <a:latin typeface="Calibri" pitchFamily="34" charset="0"/>
              </a:rPr>
              <a:t>: http://sourceforge.net/projects/applausim/ 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 err="1">
                <a:latin typeface="Calibri" pitchFamily="34" charset="0"/>
              </a:rPr>
              <a:t>MATSim</a:t>
            </a:r>
            <a:r>
              <a:rPr lang="en-US" sz="2000" dirty="0">
                <a:latin typeface="Calibri" pitchFamily="34" charset="0"/>
              </a:rPr>
              <a:t> &amp; emergence</a:t>
            </a:r>
          </a:p>
          <a:p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2000" dirty="0">
                <a:latin typeface="Calibri" pitchFamily="34" charset="0"/>
              </a:rPr>
              <a:t>“</a:t>
            </a:r>
            <a:r>
              <a:rPr lang="en-US" sz="2000" i="1" dirty="0">
                <a:latin typeface="Calibri" pitchFamily="34" charset="0"/>
              </a:rPr>
              <a:t>one of the most seductive buzzwords of complexity science</a:t>
            </a:r>
            <a:r>
              <a:rPr lang="en-US" sz="2000" dirty="0">
                <a:latin typeface="Calibri" pitchFamily="34" charset="0"/>
              </a:rPr>
              <a:t>” MacKay (2008, p.T274) </a:t>
            </a: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2000" dirty="0">
                <a:latin typeface="Calibri" pitchFamily="34" charset="0"/>
              </a:rPr>
              <a:t>“</a:t>
            </a:r>
            <a:r>
              <a:rPr lang="en-US" sz="2000" i="1" dirty="0">
                <a:latin typeface="Calibri" pitchFamily="34" charset="0"/>
              </a:rPr>
              <a:t>when constructing agent systems, you should regard emergence as an important concept</a:t>
            </a:r>
            <a:r>
              <a:rPr lang="en-US" sz="2000" dirty="0">
                <a:latin typeface="Calibri" pitchFamily="34" charset="0"/>
              </a:rPr>
              <a:t>” … “</a:t>
            </a:r>
            <a:r>
              <a:rPr lang="en-US" sz="2000" i="1" dirty="0">
                <a:latin typeface="Calibri" pitchFamily="34" charset="0"/>
              </a:rPr>
              <a:t>you can try to “design in” the emergence that you want</a:t>
            </a:r>
            <a:r>
              <a:rPr lang="en-US" sz="2000" dirty="0">
                <a:latin typeface="Calibri" pitchFamily="34" charset="0"/>
              </a:rPr>
              <a:t>”. Odell (1998)</a:t>
            </a: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2000" dirty="0">
                <a:latin typeface="Calibri" pitchFamily="34" charset="0"/>
              </a:rPr>
              <a:t>Functional form of </a:t>
            </a:r>
            <a:r>
              <a:rPr lang="en-US" sz="2000" dirty="0" err="1">
                <a:latin typeface="Calibri" pitchFamily="34" charset="0"/>
              </a:rPr>
              <a:t>MATSim</a:t>
            </a:r>
            <a:r>
              <a:rPr lang="en-US" sz="2000" dirty="0">
                <a:latin typeface="Calibri" pitchFamily="34" charset="0"/>
              </a:rPr>
              <a:t> queue-based network load simulation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Emergence and Non-Linearity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46BEC-9680-4499-8B66-C8DB7FD90820}" type="slidenum">
              <a:rPr lang="en-US" smtClean="0"/>
              <a:pPr>
                <a:defRPr/>
              </a:pPr>
              <a:t>23</a:t>
            </a:fld>
            <a:endParaRPr lang="en-US" sz="1400" dirty="0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95288" y="1052513"/>
            <a:ext cx="3338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Superposition principle invalid</a:t>
            </a:r>
          </a:p>
          <a:p>
            <a:r>
              <a:rPr lang="en-US" sz="2000">
                <a:latin typeface="Calibri" pitchFamily="34" charset="0"/>
              </a:rPr>
              <a:t>-&gt; non-linear regimes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23050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43213" y="2967038"/>
            <a:ext cx="303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b</a:t>
            </a:r>
            <a:r>
              <a:rPr lang="en-US" sz="2000">
                <a:latin typeface="Calibri" pitchFamily="34" charset="0"/>
              </a:rPr>
              <a:t> usually between 5 and 11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8950" y="2563813"/>
            <a:ext cx="387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BPR function for traffic assignment: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8950" y="4005263"/>
            <a:ext cx="509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MATSim: multi-agent transport simulation</a:t>
            </a:r>
          </a:p>
          <a:p>
            <a:r>
              <a:rPr lang="en-US" sz="2000">
                <a:latin typeface="Calibri" pitchFamily="34" charset="0"/>
              </a:rPr>
              <a:t>queue model for network load (link)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Evaluation of MATSim Network Load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8FC96-0F53-43FA-998B-2E5B282BE20A}" type="slidenum">
              <a:rPr lang="en-US" smtClean="0"/>
              <a:pPr>
                <a:defRPr/>
              </a:pPr>
              <a:t>24</a:t>
            </a:fld>
            <a:endParaRPr lang="en-US" sz="1400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268413"/>
            <a:ext cx="5676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9476-A1B7-4C03-A0E1-166448ACCE66}" type="slidenum">
              <a:rPr lang="en-US" smtClean="0"/>
              <a:pPr>
                <a:defRPr/>
              </a:pPr>
              <a:t>25</a:t>
            </a:fld>
            <a:endParaRPr lang="en-US" sz="1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0957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5624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61100" y="260350"/>
            <a:ext cx="103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MATSim</a:t>
            </a: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50825" y="260350"/>
            <a:ext cx="59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BPR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1E24B-40AE-4B77-AB4F-21CC0425B248}" type="slidenum">
              <a:rPr lang="en-US" smtClean="0"/>
              <a:pPr>
                <a:defRPr/>
              </a:pPr>
              <a:t>26</a:t>
            </a:fld>
            <a:endParaRPr lang="en-US" sz="1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0957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61100" y="260350"/>
            <a:ext cx="103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MATSim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250825" y="260350"/>
            <a:ext cx="59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BPR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27213"/>
            <a:ext cx="43910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9300"/>
            <a:ext cx="4857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8E782-D65F-4504-828E-9AFE6D92D2E8}" type="slidenum">
              <a:rPr lang="en-US" smtClean="0"/>
              <a:pPr>
                <a:defRPr/>
              </a:pPr>
              <a:t>27</a:t>
            </a:fld>
            <a:endParaRPr lang="en-US" sz="1400" dirty="0"/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250825" y="260350"/>
            <a:ext cx="104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MATSim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49275"/>
            <a:ext cx="46863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Emergence and Non-Linearity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ECA56-E864-40EF-BDD8-E42AD2AC1A54}" type="slidenum">
              <a:rPr lang="en-US" smtClean="0"/>
              <a:pPr>
                <a:defRPr/>
              </a:pPr>
              <a:t>28</a:t>
            </a:fld>
            <a:endParaRPr lang="en-US" sz="1400" dirty="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95288" y="1052513"/>
            <a:ext cx="4313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agent interactions</a:t>
            </a:r>
          </a:p>
          <a:p>
            <a:r>
              <a:rPr lang="en-US" sz="2000">
                <a:latin typeface="Calibri" pitchFamily="34" charset="0"/>
              </a:rPr>
              <a:t>feedback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-&gt; non-linear in nature (Goldstein 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http://www.summit-esl.com/clubenglish/wp-content/uploads/2012/03/Met-opera-1937-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26988"/>
            <a:ext cx="101171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 flipH="1">
            <a:off x="6516688" y="3500438"/>
            <a:ext cx="2017712" cy="965200"/>
          </a:xfrm>
          <a:prstGeom prst="wedgeRoundRectCallout">
            <a:avLst>
              <a:gd name="adj1" fmla="val -21253"/>
              <a:gd name="adj2" fmla="val 77418"/>
              <a:gd name="adj3" fmla="val 16667"/>
            </a:avLst>
          </a:prstGeom>
          <a:solidFill>
            <a:schemeClr val="bg1">
              <a:lumMod val="95000"/>
              <a:alpha val="8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e-CH" i="1" dirty="0"/>
              <a:t>The End </a:t>
            </a:r>
            <a:r>
              <a:rPr lang="de-CH" i="1" dirty="0" err="1"/>
              <a:t>and</a:t>
            </a:r>
            <a:r>
              <a:rPr lang="de-CH" i="1" dirty="0"/>
              <a:t> Applause</a:t>
            </a:r>
            <a:endParaRPr lang="de-CH" sz="1400" i="1" dirty="0">
              <a:latin typeface="Bodoni MT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09650" y="549275"/>
            <a:ext cx="4537075" cy="3095625"/>
            <a:chOff x="1009989" y="548680"/>
            <a:chExt cx="4536504" cy="3096344"/>
          </a:xfrm>
        </p:grpSpPr>
        <p:grpSp>
          <p:nvGrpSpPr>
            <p:cNvPr id="30725" name="Group 10"/>
            <p:cNvGrpSpPr>
              <a:grpSpLocks/>
            </p:cNvGrpSpPr>
            <p:nvPr/>
          </p:nvGrpSpPr>
          <p:grpSpPr bwMode="auto">
            <a:xfrm>
              <a:off x="1009989" y="548680"/>
              <a:ext cx="4536504" cy="3096344"/>
              <a:chOff x="1009989" y="548680"/>
              <a:chExt cx="4536504" cy="3096344"/>
            </a:xfrm>
          </p:grpSpPr>
          <p:sp>
            <p:nvSpPr>
              <p:cNvPr id="8" name="Cloud Callout 7"/>
              <p:cNvSpPr/>
              <p:nvPr/>
            </p:nvSpPr>
            <p:spPr bwMode="auto">
              <a:xfrm>
                <a:off x="1009989" y="548680"/>
                <a:ext cx="4536504" cy="3096344"/>
              </a:xfrm>
              <a:prstGeom prst="cloudCallout">
                <a:avLst>
                  <a:gd name="adj1" fmla="val -37114"/>
                  <a:gd name="adj2" fmla="val 91549"/>
                </a:avLst>
              </a:prstGeom>
              <a:solidFill>
                <a:schemeClr val="bg1">
                  <a:lumMod val="85000"/>
                  <a:alpha val="81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3072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1406" y="1124744"/>
                <a:ext cx="2571932" cy="205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0726" name="Left Arrow 9"/>
            <p:cNvSpPr>
              <a:spLocks noChangeArrowheads="1"/>
            </p:cNvSpPr>
            <p:nvPr/>
          </p:nvSpPr>
          <p:spPr bwMode="auto">
            <a:xfrm>
              <a:off x="2915816" y="1916832"/>
              <a:ext cx="504056" cy="180020"/>
            </a:xfrm>
            <a:prstGeom prst="leftArrow">
              <a:avLst>
                <a:gd name="adj1" fmla="val 50000"/>
                <a:gd name="adj2" fmla="val 49998"/>
              </a:avLst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CBD5B-2702-463B-AEDB-A6162EE3CA55}" type="slidenum">
              <a:rPr lang="en-US" smtClean="0"/>
              <a:pPr>
                <a:defRPr/>
              </a:pPr>
              <a:t>3</a:t>
            </a:fld>
            <a:endParaRPr lang="en-US" sz="140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7"/>
            <a:ext cx="38052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8543"/>
            <a:ext cx="37433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Synchronous Applause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1D78D-A646-452C-B753-8FE3130F0AFA}" type="slidenum">
              <a:rPr lang="en-US" smtClean="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468313" y="1052513"/>
            <a:ext cx="82073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Period doubling (frequency bisection)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73 persons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[</a:t>
            </a:r>
            <a:r>
              <a:rPr lang="en-US" sz="1600" i="1">
                <a:latin typeface="Calibri" pitchFamily="34" charset="0"/>
              </a:rPr>
              <a:t>Néda, Z., E. Ravasz, T. Vicsek, Y. Brechet and A.-L. Barabási (2000) Physics of the rhytmic applause, Physical Review E, 61 (6) 6987–6992</a:t>
            </a:r>
            <a:r>
              <a:rPr lang="en-US" sz="1600">
                <a:latin typeface="Calibri" pitchFamily="34" charset="0"/>
              </a:rPr>
              <a:t>]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565400"/>
            <a:ext cx="44862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565400"/>
            <a:ext cx="41433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Synchronous Applause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2E48-A710-4D79-A702-F405CD8DB4C7}" type="slidenum">
              <a:rPr lang="en-US" smtClean="0"/>
              <a:pPr>
                <a:defRPr/>
              </a:pPr>
              <a:t>5</a:t>
            </a:fld>
            <a:endParaRPr lang="en-US" sz="1400"/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468313" y="1052513"/>
            <a:ext cx="82073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Calibri" pitchFamily="34" charset="0"/>
              </a:rPr>
              <a:t>The game is learned …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1 individual, 1 week</a:t>
            </a: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East vs. West-&gt; </a:t>
            </a:r>
            <a:r>
              <a:rPr lang="en-US" sz="2000" dirty="0">
                <a:latin typeface="Calibri" pitchFamily="34" charset="0"/>
              </a:rPr>
              <a:t>videos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051050"/>
            <a:ext cx="4071937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Synchronous Applause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8EEDC-EE64-4598-B40A-96B0E66631CD}" type="slidenum">
              <a:rPr lang="en-US" smtClean="0"/>
              <a:pPr>
                <a:defRPr/>
              </a:pPr>
              <a:t>6</a:t>
            </a:fld>
            <a:endParaRPr lang="en-US" sz="1400"/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468313" y="1052513"/>
            <a:ext cx="82073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Period doubling and frequency dispersion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			</a:t>
            </a:r>
            <a:r>
              <a:rPr lang="en-US" sz="2000" i="1">
                <a:latin typeface="Calibri" pitchFamily="34" charset="0"/>
              </a:rPr>
              <a:t>[</a:t>
            </a:r>
            <a:r>
              <a:rPr lang="en-US" sz="1400" i="1">
                <a:latin typeface="Calibri" pitchFamily="34" charset="0"/>
              </a:rPr>
              <a:t>Y. Kuramoto and I. Nishikava, J. Stat. Phys. 49, 569 ~1987!.]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K</a:t>
            </a:r>
            <a:r>
              <a:rPr lang="en-US" sz="2000" baseline="-25000">
                <a:latin typeface="Calibri" pitchFamily="34" charset="0"/>
              </a:rPr>
              <a:t>C</a:t>
            </a:r>
            <a:r>
              <a:rPr lang="en-US" sz="2000">
                <a:latin typeface="Calibri" pitchFamily="34" charset="0"/>
              </a:rPr>
              <a:t>: kritical coupling</a:t>
            </a:r>
          </a:p>
          <a:p>
            <a:r>
              <a:rPr lang="en-US" sz="2000">
                <a:latin typeface="Calibri" pitchFamily="34" charset="0"/>
              </a:rPr>
              <a:t>D: oscillators’ natural frequencies dispersion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I: normal clapping</a:t>
            </a:r>
          </a:p>
          <a:p>
            <a:r>
              <a:rPr lang="en-US" sz="2000">
                <a:latin typeface="Calibri" pitchFamily="34" charset="0"/>
              </a:rPr>
              <a:t>II: synchronous clapping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1771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81413"/>
            <a:ext cx="1247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25"/>
            <a:ext cx="280511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First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07897-8FC6-492E-A3FD-301984201EBE}" type="slidenum">
              <a:rPr lang="en-US" smtClean="0"/>
              <a:pPr>
                <a:defRPr/>
              </a:pPr>
              <a:t>7</a:t>
            </a:fld>
            <a:endParaRPr lang="en-US" sz="1400" dirty="0"/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423863" y="836613"/>
            <a:ext cx="820896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Calibri" pitchFamily="34" charset="0"/>
              </a:rPr>
              <a:t>seminal paper </a:t>
            </a:r>
            <a:r>
              <a:rPr lang="en-US" sz="1800" dirty="0" err="1">
                <a:latin typeface="Calibri" pitchFamily="34" charset="0"/>
              </a:rPr>
              <a:t>Neda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Ravasz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Vicsek,Brechet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Barabási</a:t>
            </a:r>
            <a:r>
              <a:rPr lang="en-US" sz="1800" dirty="0">
                <a:latin typeface="Calibri" pitchFamily="34" charset="0"/>
              </a:rPr>
              <a:t> (2000</a:t>
            </a:r>
            <a:r>
              <a:rPr lang="en-US" sz="1800" dirty="0" smtClean="0">
                <a:latin typeface="Calibri" pitchFamily="34" charset="0"/>
              </a:rPr>
              <a:t>)</a:t>
            </a:r>
          </a:p>
          <a:p>
            <a:r>
              <a:rPr lang="en-US" sz="1800" dirty="0" err="1" smtClean="0">
                <a:latin typeface="Calibri" pitchFamily="34" charset="0"/>
              </a:rPr>
              <a:t>Kuramoto</a:t>
            </a:r>
            <a:r>
              <a:rPr lang="en-US" sz="1800" dirty="0" smtClean="0">
                <a:latin typeface="Calibri" pitchFamily="34" charset="0"/>
              </a:rPr>
              <a:t> and </a:t>
            </a:r>
            <a:r>
              <a:rPr lang="en-US" sz="1800" dirty="0" err="1" smtClean="0">
                <a:latin typeface="Calibri" pitchFamily="34" charset="0"/>
              </a:rPr>
              <a:t>Nishikava</a:t>
            </a:r>
            <a:r>
              <a:rPr lang="en-US" sz="1800" dirty="0" smtClean="0">
                <a:latin typeface="Calibri" pitchFamily="34" charset="0"/>
              </a:rPr>
              <a:t> (1987): globally coupled oscillators</a:t>
            </a:r>
          </a:p>
          <a:p>
            <a:r>
              <a:rPr lang="en-US" sz="1800" dirty="0" smtClean="0">
                <a:latin typeface="Calibri" pitchFamily="34" charset="0"/>
              </a:rPr>
              <a:t>applied to clapping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Li, Liu, Sun and Han (2009):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8197" name="Picture 3" descr="C:\Users\anhorni\Desktop\bi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692150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Full-size image (36 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1989138"/>
            <a:ext cx="12239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4149725"/>
            <a:ext cx="533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Type of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6DA13-07E8-4496-A0C0-8DB3337E205D}" type="slidenum">
              <a:rPr lang="en-US" smtClean="0"/>
              <a:pPr>
                <a:defRPr/>
              </a:pPr>
              <a:t>8</a:t>
            </a:fld>
            <a:endParaRPr lang="en-US" sz="1400" dirty="0"/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50825" y="836613"/>
            <a:ext cx="83978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alibri" pitchFamily="34" charset="0"/>
              </a:rPr>
              <a:t>descriptive, explicative?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multi-agent but not in software structure</a:t>
            </a:r>
          </a:p>
          <a:p>
            <a:r>
              <a:rPr lang="en-US" sz="2000">
                <a:latin typeface="Calibri" pitchFamily="34" charset="0"/>
              </a:rPr>
              <a:t>matrices! (LaHowara &amp; Commander Spock)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MATLAB</a:t>
            </a:r>
          </a:p>
          <a:p>
            <a:r>
              <a:rPr lang="en-US" sz="2000">
                <a:latin typeface="Calibri" pitchFamily="34" charset="0"/>
              </a:rPr>
              <a:t>SourceForge</a:t>
            </a: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671888" cy="272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772400" cy="533400"/>
          </a:xfrm>
        </p:spPr>
        <p:txBody>
          <a:bodyPr/>
          <a:lstStyle/>
          <a:p>
            <a:r>
              <a:rPr lang="de-CH" smtClean="0">
                <a:latin typeface="Calibri" pitchFamily="34" charset="0"/>
                <a:ea typeface="Calibri" pitchFamily="34" charset="0"/>
                <a:cs typeface="Calibri" pitchFamily="34" charset="0"/>
              </a:rPr>
              <a:t>«Behavioral»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37691-3BF1-4758-923B-163C49171B34}" type="slidenum">
              <a:rPr lang="en-US" smtClean="0"/>
              <a:pPr>
                <a:defRPr/>
              </a:pPr>
              <a:t>9</a:t>
            </a:fld>
            <a:endParaRPr lang="en-US" sz="1400" dirty="0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49225" y="1957388"/>
            <a:ext cx="3775075" cy="2563812"/>
            <a:chOff x="1" y="1844675"/>
            <a:chExt cx="4654826" cy="3168501"/>
          </a:xfrm>
        </p:grpSpPr>
        <p:pic>
          <p:nvPicPr>
            <p:cNvPr id="10266" name="Picture 7" descr="http://www.summit-esl.com/clubenglish/wp-content/uploads/2012/03/Met-opera-1937-cropp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844675"/>
              <a:ext cx="4654826" cy="316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67" name="Straight Connector 21545"/>
            <p:cNvCxnSpPr>
              <a:cxnSpLocks noChangeShapeType="1"/>
            </p:cNvCxnSpPr>
            <p:nvPr/>
          </p:nvCxnSpPr>
          <p:spPr bwMode="auto">
            <a:xfrm flipV="1">
              <a:off x="860425" y="3054350"/>
              <a:ext cx="3022600" cy="1330325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8" name="Straight Connector 21543"/>
            <p:cNvCxnSpPr>
              <a:cxnSpLocks noChangeShapeType="1"/>
            </p:cNvCxnSpPr>
            <p:nvPr/>
          </p:nvCxnSpPr>
          <p:spPr bwMode="auto">
            <a:xfrm flipV="1">
              <a:off x="860425" y="3954463"/>
              <a:ext cx="2338388" cy="430212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9" name="Straight Connector 21541"/>
            <p:cNvCxnSpPr>
              <a:cxnSpLocks noChangeShapeType="1"/>
            </p:cNvCxnSpPr>
            <p:nvPr/>
          </p:nvCxnSpPr>
          <p:spPr bwMode="auto">
            <a:xfrm flipV="1">
              <a:off x="860425" y="3349625"/>
              <a:ext cx="1982788" cy="1035050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0" name="Straight Connector 21539"/>
            <p:cNvCxnSpPr>
              <a:cxnSpLocks noChangeShapeType="1"/>
            </p:cNvCxnSpPr>
            <p:nvPr/>
          </p:nvCxnSpPr>
          <p:spPr bwMode="auto">
            <a:xfrm flipV="1">
              <a:off x="860425" y="2638425"/>
              <a:ext cx="1716088" cy="1746250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1" name="Straight Connector 21537"/>
            <p:cNvCxnSpPr>
              <a:cxnSpLocks noChangeShapeType="1"/>
            </p:cNvCxnSpPr>
            <p:nvPr/>
          </p:nvCxnSpPr>
          <p:spPr bwMode="auto">
            <a:xfrm flipV="1">
              <a:off x="860425" y="3648075"/>
              <a:ext cx="798513" cy="736600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2" name="Straight Connector 21535"/>
            <p:cNvCxnSpPr>
              <a:cxnSpLocks noChangeShapeType="1"/>
            </p:cNvCxnSpPr>
            <p:nvPr/>
          </p:nvCxnSpPr>
          <p:spPr bwMode="auto">
            <a:xfrm flipH="1" flipV="1">
              <a:off x="573088" y="2070100"/>
              <a:ext cx="287337" cy="2314575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3" name="Straight Connector 21533"/>
            <p:cNvCxnSpPr>
              <a:cxnSpLocks noChangeShapeType="1"/>
            </p:cNvCxnSpPr>
            <p:nvPr/>
          </p:nvCxnSpPr>
          <p:spPr bwMode="auto">
            <a:xfrm>
              <a:off x="573088" y="2070100"/>
              <a:ext cx="3309937" cy="1011238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4" name="Straight Connector 21531"/>
            <p:cNvCxnSpPr>
              <a:cxnSpLocks noChangeShapeType="1"/>
            </p:cNvCxnSpPr>
            <p:nvPr/>
          </p:nvCxnSpPr>
          <p:spPr bwMode="auto">
            <a:xfrm>
              <a:off x="573088" y="2070100"/>
              <a:ext cx="2651125" cy="1884363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5" name="Straight Connector 21529"/>
            <p:cNvCxnSpPr>
              <a:cxnSpLocks noChangeShapeType="1"/>
            </p:cNvCxnSpPr>
            <p:nvPr/>
          </p:nvCxnSpPr>
          <p:spPr bwMode="auto">
            <a:xfrm>
              <a:off x="573088" y="2070100"/>
              <a:ext cx="2239962" cy="1279525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6" name="Straight Connector 21525"/>
            <p:cNvCxnSpPr>
              <a:cxnSpLocks noChangeShapeType="1"/>
            </p:cNvCxnSpPr>
            <p:nvPr/>
          </p:nvCxnSpPr>
          <p:spPr bwMode="auto">
            <a:xfrm>
              <a:off x="573088" y="2070100"/>
              <a:ext cx="1085850" cy="1581150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7" name="Straight Connector 21527"/>
            <p:cNvCxnSpPr>
              <a:cxnSpLocks noChangeShapeType="1"/>
            </p:cNvCxnSpPr>
            <p:nvPr/>
          </p:nvCxnSpPr>
          <p:spPr bwMode="auto">
            <a:xfrm>
              <a:off x="573088" y="2070100"/>
              <a:ext cx="2003425" cy="568325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78" name="Group 21522"/>
            <p:cNvGrpSpPr>
              <a:grpSpLocks/>
            </p:cNvGrpSpPr>
            <p:nvPr/>
          </p:nvGrpSpPr>
          <p:grpSpPr bwMode="auto">
            <a:xfrm rot="5958511">
              <a:off x="3234532" y="2977356"/>
              <a:ext cx="195262" cy="454025"/>
              <a:chOff x="1045091" y="2448775"/>
              <a:chExt cx="242388" cy="318632"/>
            </a:xfrm>
          </p:grpSpPr>
          <p:cxnSp>
            <p:nvCxnSpPr>
              <p:cNvPr id="10330" name="Straight Connector 9"/>
              <p:cNvCxnSpPr>
                <a:cxnSpLocks noChangeShapeType="1"/>
              </p:cNvCxnSpPr>
              <p:nvPr/>
            </p:nvCxnSpPr>
            <p:spPr bwMode="auto">
              <a:xfrm flipH="1">
                <a:off x="1045091" y="2448775"/>
                <a:ext cx="98372" cy="180020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31" name="Straight Connector 11"/>
              <p:cNvCxnSpPr>
                <a:cxnSpLocks noChangeShapeType="1"/>
              </p:cNvCxnSpPr>
              <p:nvPr/>
            </p:nvCxnSpPr>
            <p:spPr bwMode="auto">
              <a:xfrm flipV="1">
                <a:off x="1045091" y="2512421"/>
                <a:ext cx="170380" cy="116374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32" name="Straight Connector 13"/>
              <p:cNvCxnSpPr>
                <a:cxnSpLocks noChangeShapeType="1"/>
              </p:cNvCxnSpPr>
              <p:nvPr/>
            </p:nvCxnSpPr>
            <p:spPr bwMode="auto">
              <a:xfrm flipH="1">
                <a:off x="1143463" y="2512421"/>
                <a:ext cx="72008" cy="188382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Straight Connector 15"/>
              <p:cNvCxnSpPr>
                <a:cxnSpLocks noChangeShapeType="1"/>
              </p:cNvCxnSpPr>
              <p:nvPr/>
            </p:nvCxnSpPr>
            <p:spPr bwMode="auto">
              <a:xfrm flipV="1">
                <a:off x="1143463" y="2570608"/>
                <a:ext cx="144016" cy="130195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34" name="Straight Connector 17"/>
              <p:cNvCxnSpPr>
                <a:cxnSpLocks noChangeShapeType="1"/>
              </p:cNvCxnSpPr>
              <p:nvPr/>
            </p:nvCxnSpPr>
            <p:spPr bwMode="auto">
              <a:xfrm flipH="1">
                <a:off x="1215471" y="2576068"/>
                <a:ext cx="72008" cy="191339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279" name="Straight Connector 21507"/>
            <p:cNvCxnSpPr>
              <a:cxnSpLocks noChangeShapeType="1"/>
            </p:cNvCxnSpPr>
            <p:nvPr/>
          </p:nvCxnSpPr>
          <p:spPr bwMode="auto">
            <a:xfrm>
              <a:off x="2576513" y="2638425"/>
              <a:ext cx="1306512" cy="422275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0" name="Straight Connector 21509"/>
            <p:cNvCxnSpPr>
              <a:cxnSpLocks noChangeShapeType="1"/>
            </p:cNvCxnSpPr>
            <p:nvPr/>
          </p:nvCxnSpPr>
          <p:spPr bwMode="auto">
            <a:xfrm>
              <a:off x="2576513" y="2638425"/>
              <a:ext cx="257175" cy="711200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1" name="Straight Connector 21511"/>
            <p:cNvCxnSpPr>
              <a:cxnSpLocks noChangeShapeType="1"/>
            </p:cNvCxnSpPr>
            <p:nvPr/>
          </p:nvCxnSpPr>
          <p:spPr bwMode="auto">
            <a:xfrm flipH="1">
              <a:off x="2833688" y="3060700"/>
              <a:ext cx="1049337" cy="288925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2" name="Straight Connector 21513"/>
            <p:cNvCxnSpPr>
              <a:cxnSpLocks noChangeShapeType="1"/>
            </p:cNvCxnSpPr>
            <p:nvPr/>
          </p:nvCxnSpPr>
          <p:spPr bwMode="auto">
            <a:xfrm flipH="1">
              <a:off x="3230563" y="3060700"/>
              <a:ext cx="652462" cy="893763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3" name="Straight Connector 21515"/>
            <p:cNvCxnSpPr>
              <a:cxnSpLocks noChangeShapeType="1"/>
            </p:cNvCxnSpPr>
            <p:nvPr/>
          </p:nvCxnSpPr>
          <p:spPr bwMode="auto">
            <a:xfrm flipH="1" flipV="1">
              <a:off x="2833688" y="3349625"/>
              <a:ext cx="365125" cy="604838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4" name="Straight Connector 21517"/>
            <p:cNvCxnSpPr>
              <a:cxnSpLocks noChangeShapeType="1"/>
            </p:cNvCxnSpPr>
            <p:nvPr/>
          </p:nvCxnSpPr>
          <p:spPr bwMode="auto">
            <a:xfrm flipH="1" flipV="1">
              <a:off x="1658938" y="3648075"/>
              <a:ext cx="1571625" cy="306388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5" name="Straight Connector 21519"/>
            <p:cNvCxnSpPr>
              <a:cxnSpLocks noChangeShapeType="1"/>
            </p:cNvCxnSpPr>
            <p:nvPr/>
          </p:nvCxnSpPr>
          <p:spPr bwMode="auto">
            <a:xfrm flipV="1">
              <a:off x="1658938" y="3349625"/>
              <a:ext cx="1174750" cy="298450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6" name="Straight Connector 21521"/>
            <p:cNvCxnSpPr>
              <a:cxnSpLocks noChangeShapeType="1"/>
            </p:cNvCxnSpPr>
            <p:nvPr/>
          </p:nvCxnSpPr>
          <p:spPr bwMode="auto">
            <a:xfrm flipV="1">
              <a:off x="1658938" y="2638425"/>
              <a:ext cx="917575" cy="1012825"/>
            </a:xfrm>
            <a:prstGeom prst="line">
              <a:avLst/>
            </a:prstGeom>
            <a:noFill/>
            <a:ln w="158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Oval 139"/>
            <p:cNvSpPr/>
            <p:nvPr/>
          </p:nvSpPr>
          <p:spPr bwMode="auto">
            <a:xfrm>
              <a:off x="3082992" y="3808557"/>
              <a:ext cx="256426" cy="2609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88" name="Group 158"/>
            <p:cNvGrpSpPr>
              <a:grpSpLocks/>
            </p:cNvGrpSpPr>
            <p:nvPr/>
          </p:nvGrpSpPr>
          <p:grpSpPr bwMode="auto">
            <a:xfrm>
              <a:off x="3051175" y="2738438"/>
              <a:ext cx="346075" cy="255587"/>
              <a:chOff x="1045091" y="2448775"/>
              <a:chExt cx="242388" cy="318632"/>
            </a:xfrm>
          </p:grpSpPr>
          <p:cxnSp>
            <p:nvCxnSpPr>
              <p:cNvPr id="10325" name="Straight Connector 159"/>
              <p:cNvCxnSpPr>
                <a:cxnSpLocks noChangeShapeType="1"/>
              </p:cNvCxnSpPr>
              <p:nvPr/>
            </p:nvCxnSpPr>
            <p:spPr bwMode="auto">
              <a:xfrm flipH="1">
                <a:off x="1045091" y="2448775"/>
                <a:ext cx="98372" cy="180020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6" name="Straight Connector 160"/>
              <p:cNvCxnSpPr>
                <a:cxnSpLocks noChangeShapeType="1"/>
              </p:cNvCxnSpPr>
              <p:nvPr/>
            </p:nvCxnSpPr>
            <p:spPr bwMode="auto">
              <a:xfrm flipV="1">
                <a:off x="1045091" y="2512421"/>
                <a:ext cx="170380" cy="116374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7" name="Straight Connector 161"/>
              <p:cNvCxnSpPr>
                <a:cxnSpLocks noChangeShapeType="1"/>
              </p:cNvCxnSpPr>
              <p:nvPr/>
            </p:nvCxnSpPr>
            <p:spPr bwMode="auto">
              <a:xfrm flipH="1">
                <a:off x="1143463" y="2512421"/>
                <a:ext cx="72008" cy="188382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8" name="Straight Connector 162"/>
              <p:cNvCxnSpPr>
                <a:cxnSpLocks noChangeShapeType="1"/>
              </p:cNvCxnSpPr>
              <p:nvPr/>
            </p:nvCxnSpPr>
            <p:spPr bwMode="auto">
              <a:xfrm flipV="1">
                <a:off x="1143463" y="2570608"/>
                <a:ext cx="144016" cy="130195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9" name="Straight Connector 163"/>
              <p:cNvCxnSpPr>
                <a:cxnSpLocks noChangeShapeType="1"/>
              </p:cNvCxnSpPr>
              <p:nvPr/>
            </p:nvCxnSpPr>
            <p:spPr bwMode="auto">
              <a:xfrm flipH="1">
                <a:off x="1215471" y="2576068"/>
                <a:ext cx="72008" cy="191339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289" name="Group 164"/>
            <p:cNvGrpSpPr>
              <a:grpSpLocks/>
            </p:cNvGrpSpPr>
            <p:nvPr/>
          </p:nvGrpSpPr>
          <p:grpSpPr bwMode="auto">
            <a:xfrm rot="5021580">
              <a:off x="2020094" y="2918619"/>
              <a:ext cx="195263" cy="454025"/>
              <a:chOff x="1045091" y="2448775"/>
              <a:chExt cx="242388" cy="318632"/>
            </a:xfrm>
          </p:grpSpPr>
          <p:cxnSp>
            <p:nvCxnSpPr>
              <p:cNvPr id="10320" name="Straight Connector 165"/>
              <p:cNvCxnSpPr>
                <a:cxnSpLocks noChangeShapeType="1"/>
              </p:cNvCxnSpPr>
              <p:nvPr/>
            </p:nvCxnSpPr>
            <p:spPr bwMode="auto">
              <a:xfrm flipH="1">
                <a:off x="1045091" y="2448775"/>
                <a:ext cx="98372" cy="180020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1" name="Straight Connector 166"/>
              <p:cNvCxnSpPr>
                <a:cxnSpLocks noChangeShapeType="1"/>
              </p:cNvCxnSpPr>
              <p:nvPr/>
            </p:nvCxnSpPr>
            <p:spPr bwMode="auto">
              <a:xfrm flipV="1">
                <a:off x="1045091" y="2512421"/>
                <a:ext cx="170380" cy="116374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2" name="Straight Connector 167"/>
              <p:cNvCxnSpPr>
                <a:cxnSpLocks noChangeShapeType="1"/>
              </p:cNvCxnSpPr>
              <p:nvPr/>
            </p:nvCxnSpPr>
            <p:spPr bwMode="auto">
              <a:xfrm flipH="1">
                <a:off x="1143463" y="2512421"/>
                <a:ext cx="72008" cy="188382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3" name="Straight Connector 168"/>
              <p:cNvCxnSpPr>
                <a:cxnSpLocks noChangeShapeType="1"/>
              </p:cNvCxnSpPr>
              <p:nvPr/>
            </p:nvCxnSpPr>
            <p:spPr bwMode="auto">
              <a:xfrm flipV="1">
                <a:off x="1143463" y="2570608"/>
                <a:ext cx="144016" cy="130195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4" name="Straight Connector 169"/>
              <p:cNvCxnSpPr>
                <a:cxnSpLocks noChangeShapeType="1"/>
              </p:cNvCxnSpPr>
              <p:nvPr/>
            </p:nvCxnSpPr>
            <p:spPr bwMode="auto">
              <a:xfrm flipH="1">
                <a:off x="1215471" y="2576068"/>
                <a:ext cx="72008" cy="191339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290" name="Group 170"/>
            <p:cNvGrpSpPr>
              <a:grpSpLocks/>
            </p:cNvGrpSpPr>
            <p:nvPr/>
          </p:nvGrpSpPr>
          <p:grpSpPr bwMode="auto">
            <a:xfrm rot="2177759">
              <a:off x="2532063" y="2890838"/>
              <a:ext cx="346075" cy="255587"/>
              <a:chOff x="1045091" y="2448775"/>
              <a:chExt cx="242388" cy="318632"/>
            </a:xfrm>
          </p:grpSpPr>
          <p:cxnSp>
            <p:nvCxnSpPr>
              <p:cNvPr id="10315" name="Straight Connector 171"/>
              <p:cNvCxnSpPr>
                <a:cxnSpLocks noChangeShapeType="1"/>
              </p:cNvCxnSpPr>
              <p:nvPr/>
            </p:nvCxnSpPr>
            <p:spPr bwMode="auto">
              <a:xfrm flipH="1">
                <a:off x="1045091" y="2448775"/>
                <a:ext cx="98372" cy="180020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6" name="Straight Connector 172"/>
              <p:cNvCxnSpPr>
                <a:cxnSpLocks noChangeShapeType="1"/>
              </p:cNvCxnSpPr>
              <p:nvPr/>
            </p:nvCxnSpPr>
            <p:spPr bwMode="auto">
              <a:xfrm flipV="1">
                <a:off x="1045091" y="2512421"/>
                <a:ext cx="170380" cy="116374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7" name="Straight Connector 173"/>
              <p:cNvCxnSpPr>
                <a:cxnSpLocks noChangeShapeType="1"/>
              </p:cNvCxnSpPr>
              <p:nvPr/>
            </p:nvCxnSpPr>
            <p:spPr bwMode="auto">
              <a:xfrm flipH="1">
                <a:off x="1143463" y="2512421"/>
                <a:ext cx="72008" cy="188382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8" name="Straight Connector 174"/>
              <p:cNvCxnSpPr>
                <a:cxnSpLocks noChangeShapeType="1"/>
              </p:cNvCxnSpPr>
              <p:nvPr/>
            </p:nvCxnSpPr>
            <p:spPr bwMode="auto">
              <a:xfrm flipV="1">
                <a:off x="1143463" y="2570608"/>
                <a:ext cx="144016" cy="130195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9" name="Straight Connector 175"/>
              <p:cNvCxnSpPr>
                <a:cxnSpLocks noChangeShapeType="1"/>
              </p:cNvCxnSpPr>
              <p:nvPr/>
            </p:nvCxnSpPr>
            <p:spPr bwMode="auto">
              <a:xfrm flipH="1">
                <a:off x="1215471" y="2576068"/>
                <a:ext cx="72008" cy="191339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291" name="Group 176"/>
            <p:cNvGrpSpPr>
              <a:grpSpLocks/>
            </p:cNvGrpSpPr>
            <p:nvPr/>
          </p:nvGrpSpPr>
          <p:grpSpPr bwMode="auto">
            <a:xfrm rot="-482071">
              <a:off x="2235200" y="3681413"/>
              <a:ext cx="344488" cy="255587"/>
              <a:chOff x="1045091" y="2448775"/>
              <a:chExt cx="242388" cy="318632"/>
            </a:xfrm>
          </p:grpSpPr>
          <p:cxnSp>
            <p:nvCxnSpPr>
              <p:cNvPr id="10310" name="Straight Connector 177"/>
              <p:cNvCxnSpPr>
                <a:cxnSpLocks noChangeShapeType="1"/>
              </p:cNvCxnSpPr>
              <p:nvPr/>
            </p:nvCxnSpPr>
            <p:spPr bwMode="auto">
              <a:xfrm flipH="1">
                <a:off x="1045091" y="2448775"/>
                <a:ext cx="98372" cy="180020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1" name="Straight Connector 178"/>
              <p:cNvCxnSpPr>
                <a:cxnSpLocks noChangeShapeType="1"/>
              </p:cNvCxnSpPr>
              <p:nvPr/>
            </p:nvCxnSpPr>
            <p:spPr bwMode="auto">
              <a:xfrm flipV="1">
                <a:off x="1045091" y="2512421"/>
                <a:ext cx="170380" cy="116374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2" name="Straight Connector 179"/>
              <p:cNvCxnSpPr>
                <a:cxnSpLocks noChangeShapeType="1"/>
              </p:cNvCxnSpPr>
              <p:nvPr/>
            </p:nvCxnSpPr>
            <p:spPr bwMode="auto">
              <a:xfrm flipH="1">
                <a:off x="1143463" y="2512421"/>
                <a:ext cx="72008" cy="188382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3" name="Straight Connector 180"/>
              <p:cNvCxnSpPr>
                <a:cxnSpLocks noChangeShapeType="1"/>
              </p:cNvCxnSpPr>
              <p:nvPr/>
            </p:nvCxnSpPr>
            <p:spPr bwMode="auto">
              <a:xfrm flipV="1">
                <a:off x="1143463" y="2570608"/>
                <a:ext cx="144016" cy="130195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4" name="Straight Connector 181"/>
              <p:cNvCxnSpPr>
                <a:cxnSpLocks noChangeShapeType="1"/>
              </p:cNvCxnSpPr>
              <p:nvPr/>
            </p:nvCxnSpPr>
            <p:spPr bwMode="auto">
              <a:xfrm flipH="1">
                <a:off x="1215471" y="2576068"/>
                <a:ext cx="72008" cy="191339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292" name="Group 182"/>
            <p:cNvGrpSpPr>
              <a:grpSpLocks/>
            </p:cNvGrpSpPr>
            <p:nvPr/>
          </p:nvGrpSpPr>
          <p:grpSpPr bwMode="auto">
            <a:xfrm rot="4959474">
              <a:off x="3482181" y="3280569"/>
              <a:ext cx="195263" cy="454025"/>
              <a:chOff x="1045091" y="2448775"/>
              <a:chExt cx="242388" cy="318632"/>
            </a:xfrm>
          </p:grpSpPr>
          <p:cxnSp>
            <p:nvCxnSpPr>
              <p:cNvPr id="10305" name="Straight Connector 183"/>
              <p:cNvCxnSpPr>
                <a:cxnSpLocks noChangeShapeType="1"/>
              </p:cNvCxnSpPr>
              <p:nvPr/>
            </p:nvCxnSpPr>
            <p:spPr bwMode="auto">
              <a:xfrm flipH="1">
                <a:off x="1045091" y="2448775"/>
                <a:ext cx="98372" cy="180020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6" name="Straight Connector 184"/>
              <p:cNvCxnSpPr>
                <a:cxnSpLocks noChangeShapeType="1"/>
              </p:cNvCxnSpPr>
              <p:nvPr/>
            </p:nvCxnSpPr>
            <p:spPr bwMode="auto">
              <a:xfrm flipV="1">
                <a:off x="1045091" y="2512421"/>
                <a:ext cx="170380" cy="116374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7" name="Straight Connector 185"/>
              <p:cNvCxnSpPr>
                <a:cxnSpLocks noChangeShapeType="1"/>
              </p:cNvCxnSpPr>
              <p:nvPr/>
            </p:nvCxnSpPr>
            <p:spPr bwMode="auto">
              <a:xfrm flipH="1">
                <a:off x="1143463" y="2512421"/>
                <a:ext cx="72008" cy="188382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8" name="Straight Connector 186"/>
              <p:cNvCxnSpPr>
                <a:cxnSpLocks noChangeShapeType="1"/>
              </p:cNvCxnSpPr>
              <p:nvPr/>
            </p:nvCxnSpPr>
            <p:spPr bwMode="auto">
              <a:xfrm flipV="1">
                <a:off x="1143463" y="2570608"/>
                <a:ext cx="144016" cy="130195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9" name="Straight Connector 187"/>
              <p:cNvCxnSpPr>
                <a:cxnSpLocks noChangeShapeType="1"/>
              </p:cNvCxnSpPr>
              <p:nvPr/>
            </p:nvCxnSpPr>
            <p:spPr bwMode="auto">
              <a:xfrm flipH="1">
                <a:off x="1215471" y="2576068"/>
                <a:ext cx="72008" cy="191339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293" name="Group 188"/>
            <p:cNvGrpSpPr>
              <a:grpSpLocks/>
            </p:cNvGrpSpPr>
            <p:nvPr/>
          </p:nvGrpSpPr>
          <p:grpSpPr bwMode="auto">
            <a:xfrm rot="6098849">
              <a:off x="2229644" y="3251994"/>
              <a:ext cx="195263" cy="454025"/>
              <a:chOff x="1045091" y="2448775"/>
              <a:chExt cx="242388" cy="318632"/>
            </a:xfrm>
          </p:grpSpPr>
          <p:cxnSp>
            <p:nvCxnSpPr>
              <p:cNvPr id="10300" name="Straight Connector 189"/>
              <p:cNvCxnSpPr>
                <a:cxnSpLocks noChangeShapeType="1"/>
              </p:cNvCxnSpPr>
              <p:nvPr/>
            </p:nvCxnSpPr>
            <p:spPr bwMode="auto">
              <a:xfrm flipH="1">
                <a:off x="1045091" y="2448775"/>
                <a:ext cx="98372" cy="180020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1" name="Straight Connector 190"/>
              <p:cNvCxnSpPr>
                <a:cxnSpLocks noChangeShapeType="1"/>
              </p:cNvCxnSpPr>
              <p:nvPr/>
            </p:nvCxnSpPr>
            <p:spPr bwMode="auto">
              <a:xfrm flipV="1">
                <a:off x="1045091" y="2512421"/>
                <a:ext cx="170380" cy="116374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2" name="Straight Connector 191"/>
              <p:cNvCxnSpPr>
                <a:cxnSpLocks noChangeShapeType="1"/>
              </p:cNvCxnSpPr>
              <p:nvPr/>
            </p:nvCxnSpPr>
            <p:spPr bwMode="auto">
              <a:xfrm flipH="1">
                <a:off x="1143463" y="2512421"/>
                <a:ext cx="72008" cy="188382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3" name="Straight Connector 192"/>
              <p:cNvCxnSpPr>
                <a:cxnSpLocks noChangeShapeType="1"/>
              </p:cNvCxnSpPr>
              <p:nvPr/>
            </p:nvCxnSpPr>
            <p:spPr bwMode="auto">
              <a:xfrm flipV="1">
                <a:off x="1143463" y="2570608"/>
                <a:ext cx="144016" cy="130195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4" name="Straight Connector 193"/>
              <p:cNvCxnSpPr>
                <a:cxnSpLocks noChangeShapeType="1"/>
              </p:cNvCxnSpPr>
              <p:nvPr/>
            </p:nvCxnSpPr>
            <p:spPr bwMode="auto">
              <a:xfrm flipH="1">
                <a:off x="1215471" y="2576068"/>
                <a:ext cx="72008" cy="191339"/>
              </a:xfrm>
              <a:prstGeom prst="line">
                <a:avLst/>
              </a:prstGeom>
              <a:noFill/>
              <a:ln w="158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4" name="Oval 223"/>
            <p:cNvSpPr/>
            <p:nvPr/>
          </p:nvSpPr>
          <p:spPr bwMode="auto">
            <a:xfrm>
              <a:off x="3715249" y="2947274"/>
              <a:ext cx="256427" cy="2609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474223" y="2515652"/>
              <a:ext cx="256427" cy="2628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75663" y="1940808"/>
              <a:ext cx="256426" cy="2609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1530730" y="3494650"/>
              <a:ext cx="256427" cy="2609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2681713" y="3198400"/>
              <a:ext cx="256427" cy="2628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32089" y="4169550"/>
              <a:ext cx="256427" cy="2628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246063" y="4941888"/>
            <a:ext cx="36782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Kuramoto’s globally coupled oscillators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40200" y="404813"/>
            <a:ext cx="4605338" cy="4406900"/>
            <a:chOff x="4140200" y="838200"/>
            <a:chExt cx="4605338" cy="4406900"/>
          </a:xfrm>
        </p:grpSpPr>
        <p:pic>
          <p:nvPicPr>
            <p:cNvPr id="10249" name="Picture 7" descr="http://www.summit-esl.com/clubenglish/wp-content/uploads/2012/03/Met-opera-1937-cropp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463" y="2681288"/>
              <a:ext cx="3775075" cy="256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Oval 171"/>
            <p:cNvSpPr/>
            <p:nvPr/>
          </p:nvSpPr>
          <p:spPr bwMode="auto">
            <a:xfrm>
              <a:off x="7470775" y="4270375"/>
              <a:ext cx="209550" cy="2095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7983538" y="3571875"/>
              <a:ext cx="207962" cy="2127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6977063" y="3224212"/>
              <a:ext cx="207962" cy="2111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6211888" y="4014787"/>
              <a:ext cx="207962" cy="2127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7145338" y="3776662"/>
              <a:ext cx="209550" cy="2111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564188" y="4562475"/>
              <a:ext cx="209550" cy="2127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" name="Straight Connector 2"/>
            <p:cNvCxnSpPr>
              <a:stCxn id="181" idx="7"/>
            </p:cNvCxnSpPr>
            <p:nvPr/>
          </p:nvCxnSpPr>
          <p:spPr bwMode="auto">
            <a:xfrm flipV="1">
              <a:off x="5533877" y="1268760"/>
              <a:ext cx="1126355" cy="151987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225" name="Straight Connector 224"/>
            <p:cNvCxnSpPr/>
            <p:nvPr/>
          </p:nvCxnSpPr>
          <p:spPr bwMode="auto">
            <a:xfrm flipV="1">
              <a:off x="6316342" y="1268760"/>
              <a:ext cx="343890" cy="271955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227" name="Straight Connector 226"/>
            <p:cNvCxnSpPr>
              <a:stCxn id="180" idx="0"/>
            </p:cNvCxnSpPr>
            <p:nvPr/>
          </p:nvCxnSpPr>
          <p:spPr bwMode="auto">
            <a:xfrm flipH="1" flipV="1">
              <a:off x="6660232" y="1268760"/>
              <a:ext cx="420905" cy="195516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221" name="Straight Connector 220"/>
            <p:cNvCxnSpPr>
              <a:stCxn id="184" idx="0"/>
            </p:cNvCxnSpPr>
            <p:nvPr/>
          </p:nvCxnSpPr>
          <p:spPr bwMode="auto">
            <a:xfrm flipV="1">
              <a:off x="5668713" y="1268760"/>
              <a:ext cx="991519" cy="329380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endPos="0" dist="50800" dir="5400000" sy="-100000" algn="bl" rotWithShape="0"/>
            </a:effectLst>
          </p:spPr>
        </p:cxnSp>
        <p:sp>
          <p:nvSpPr>
            <p:cNvPr id="181" name="Oval 180"/>
            <p:cNvSpPr/>
            <p:nvPr/>
          </p:nvSpPr>
          <p:spPr bwMode="auto">
            <a:xfrm>
              <a:off x="5356225" y="2757487"/>
              <a:ext cx="207963" cy="2127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38" name="Straight Connector 237"/>
            <p:cNvCxnSpPr>
              <a:stCxn id="183" idx="0"/>
            </p:cNvCxnSpPr>
            <p:nvPr/>
          </p:nvCxnSpPr>
          <p:spPr bwMode="auto">
            <a:xfrm flipH="1" flipV="1">
              <a:off x="6660232" y="1268760"/>
              <a:ext cx="589572" cy="250758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241" name="Straight Connector 240"/>
            <p:cNvCxnSpPr>
              <a:stCxn id="179" idx="0"/>
            </p:cNvCxnSpPr>
            <p:nvPr/>
          </p:nvCxnSpPr>
          <p:spPr bwMode="auto">
            <a:xfrm flipH="1" flipV="1">
              <a:off x="6660232" y="1268760"/>
              <a:ext cx="1427756" cy="230331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endPos="0" dist="50800" dir="5400000" sy="-100000" algn="bl" rotWithShape="0"/>
            </a:effectLst>
          </p:spPr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6660232" y="1268760"/>
              <a:ext cx="915318" cy="301038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endPos="0" dist="50800" dir="5400000" sy="-100000" algn="bl" rotWithShape="0"/>
            </a:effectLst>
          </p:spPr>
        </p:cxnSp>
        <p:pic>
          <p:nvPicPr>
            <p:cNvPr id="10264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450" y="838200"/>
              <a:ext cx="3292475" cy="127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ight Arrow 4"/>
            <p:cNvSpPr/>
            <p:nvPr/>
          </p:nvSpPr>
          <p:spPr bwMode="auto">
            <a:xfrm>
              <a:off x="4140200" y="3295650"/>
              <a:ext cx="647700" cy="31432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4833938" y="5157788"/>
            <a:ext cx="36782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see also Xenides, Vlachos and Simones (2008):</a:t>
            </a:r>
          </a:p>
          <a:p>
            <a:r>
              <a:rPr lang="en-US" sz="2000">
                <a:latin typeface="Calibri" pitchFamily="34" charset="0"/>
              </a:rPr>
              <a:t>C</a:t>
            </a:r>
            <a:r>
              <a:rPr lang="en-US" sz="2000" baseline="-25000">
                <a:latin typeface="Calibri" pitchFamily="34" charset="0"/>
              </a:rPr>
              <a:t>prio</a:t>
            </a:r>
            <a:r>
              <a:rPr lang="en-US" sz="2000">
                <a:latin typeface="Calibri" pitchFamily="34" charset="0"/>
              </a:rPr>
              <a:t>, I</a:t>
            </a:r>
            <a:r>
              <a:rPr lang="en-US" sz="2000" baseline="-25000">
                <a:latin typeface="Calibri" pitchFamily="34" charset="0"/>
              </a:rPr>
              <a:t>prio</a:t>
            </a:r>
          </a:p>
        </p:txBody>
      </p:sp>
      <p:pic>
        <p:nvPicPr>
          <p:cNvPr id="10333" name="Picture 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153150"/>
            <a:ext cx="38163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theme/theme1.xml><?xml version="1.0" encoding="utf-8"?>
<a:theme xmlns:a="http://schemas.openxmlformats.org/drawingml/2006/main" name="pc_vortrag_deutsch">
  <a:themeElements>
    <a:clrScheme name="pc_vortrag_deuts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c_vortrag_deutsch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c_vortrag_deut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_vortrag_deutsc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_vortrag_deuts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639</Words>
  <Application>Microsoft Office PowerPoint</Application>
  <PresentationFormat>On-screen Show (4:3)</PresentationFormat>
  <Paragraphs>275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pc_vortrag_deutsch</vt:lpstr>
      <vt:lpstr>PowerPoint Presentation</vt:lpstr>
      <vt:lpstr>Motivation</vt:lpstr>
      <vt:lpstr>PowerPoint Presentation</vt:lpstr>
      <vt:lpstr>Synchronous Applause</vt:lpstr>
      <vt:lpstr>Synchronous Applause</vt:lpstr>
      <vt:lpstr>Synchronous Applause</vt:lpstr>
      <vt:lpstr>First Models</vt:lpstr>
      <vt:lpstr>Type of Model</vt:lpstr>
      <vt:lpstr>«Behavioral» Model</vt:lpstr>
      <vt:lpstr>From Peaks to a Rhythm - Exogeneity</vt:lpstr>
      <vt:lpstr>From Peaks (and Gaps) to a Rhythm – In More Detail</vt:lpstr>
      <vt:lpstr>From Peaks to a Rhythm: Adaptation</vt:lpstr>
      <vt:lpstr>Main Hypothesis</vt:lpstr>
      <vt:lpstr>Results -  Configurations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and now?</vt:lpstr>
      <vt:lpstr>Emergence and Non-Linearity</vt:lpstr>
      <vt:lpstr>Evaluation of MATSim Network Load Simulation</vt:lpstr>
      <vt:lpstr>PowerPoint Presentation</vt:lpstr>
      <vt:lpstr>PowerPoint Presentation</vt:lpstr>
      <vt:lpstr>PowerPoint Presentation</vt:lpstr>
      <vt:lpstr>Emergence and Non-Linearity</vt:lpstr>
      <vt:lpstr>PowerPoint Presentation</vt:lpstr>
    </vt:vector>
  </TitlesOfParts>
  <Company>ETH Zurich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Bevorzugter Zitierstil für diesen Vortrag</dc:title>
  <dc:creator>Andread</dc:creator>
  <cp:lastModifiedBy>Horni  Andreas</cp:lastModifiedBy>
  <cp:revision>2268</cp:revision>
  <dcterms:created xsi:type="dcterms:W3CDTF">2008-08-18T14:26:42Z</dcterms:created>
  <dcterms:modified xsi:type="dcterms:W3CDTF">2013-04-17T12:40:02Z</dcterms:modified>
</cp:coreProperties>
</file>