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bookmarkIdSeed="2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8" r:id="rId2"/>
    <p:sldId id="855" r:id="rId3"/>
    <p:sldId id="848" r:id="rId4"/>
    <p:sldId id="830" r:id="rId5"/>
    <p:sldId id="839" r:id="rId6"/>
    <p:sldId id="851" r:id="rId7"/>
    <p:sldId id="780" r:id="rId8"/>
    <p:sldId id="849" r:id="rId9"/>
    <p:sldId id="850" r:id="rId10"/>
    <p:sldId id="853" r:id="rId11"/>
    <p:sldId id="843" r:id="rId12"/>
    <p:sldId id="846" r:id="rId13"/>
    <p:sldId id="804" r:id="rId14"/>
    <p:sldId id="837" r:id="rId15"/>
    <p:sldId id="782" r:id="rId16"/>
    <p:sldId id="840" r:id="rId17"/>
    <p:sldId id="841" r:id="rId18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iari  Francesco" initials="CF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00"/>
    <a:srgbClr val="0066CC"/>
    <a:srgbClr val="008000"/>
    <a:srgbClr val="6666FF"/>
    <a:srgbClr val="FFCC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375" autoAdjust="0"/>
  </p:normalViewPr>
  <p:slideViewPr>
    <p:cSldViewPr>
      <p:cViewPr>
        <p:scale>
          <a:sx n="75" d="100"/>
          <a:sy n="75" d="100"/>
        </p:scale>
        <p:origin x="-1746" y="-834"/>
      </p:cViewPr>
      <p:guideLst>
        <p:guide orient="horz" pos="2160"/>
        <p:guide orient="horz" pos="1207"/>
        <p:guide orient="horz" pos="890"/>
        <p:guide orient="horz" pos="3929"/>
        <p:guide pos="2880"/>
        <p:guide pos="5328"/>
        <p:guide pos="4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-dbaug.ethz.ch\share-ivt-home-$\ciarif\mydocuments\Francesco\Projects\Astra%20Fahrgemeinschaft\Results_and_BiogemeModels\CarPooling\DataComplete\GrafikenHaeufigkeiten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nas-dbaug.ethz.ch\share-ivt-home-$\ciarif\mydocuments\Francesco\Projects\Astra%20Fahrgemeinschaft\Results_and_BiogemeModels\CarPooling\DataComplete\GrafikenHaeufigkeiten.xls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C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996879875195"/>
          <c:y val="0.179226069246436"/>
          <c:w val="0.52262090483619394"/>
          <c:h val="0.7922606924643590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'Vermittlungsplattformen und Nut'!$P$66</c:f>
              <c:strCache>
                <c:ptCount val="1"/>
                <c:pt idx="0">
                  <c:v>very important</c:v>
                </c:pt>
              </c:strCache>
            </c:strRef>
          </c:tx>
          <c:spPr>
            <a:solidFill>
              <a:srgbClr val="00008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'Vermittlungsplattformen und Nut'!$O$67:$O$73</c:f>
              <c:strCache>
                <c:ptCount val="7"/>
                <c:pt idx="0">
                  <c:v>environmental relief</c:v>
                </c:pt>
                <c:pt idx="1">
                  <c:v>saving of CO2 </c:v>
                </c:pt>
                <c:pt idx="2">
                  <c:v>decongestion of roads</c:v>
                </c:pt>
                <c:pt idx="3">
                  <c:v>decongestion of parking lots</c:v>
                </c:pt>
                <c:pt idx="4">
                  <c:v>saving expenses</c:v>
                </c:pt>
                <c:pt idx="5">
                  <c:v>saving time vs public transport</c:v>
                </c:pt>
                <c:pt idx="6">
                  <c:v>social aspect</c:v>
                </c:pt>
              </c:strCache>
            </c:strRef>
          </c:cat>
          <c:val>
            <c:numRef>
              <c:f>'Vermittlungsplattformen und Nut'!$P$67:$P$73</c:f>
              <c:numCache>
                <c:formatCode>0.0</c:formatCode>
                <c:ptCount val="7"/>
                <c:pt idx="0">
                  <c:v>58.456299659477857</c:v>
                </c:pt>
                <c:pt idx="1">
                  <c:v>56.186152099886499</c:v>
                </c:pt>
                <c:pt idx="2">
                  <c:v>37.116912599318958</c:v>
                </c:pt>
                <c:pt idx="3">
                  <c:v>32.917139614074912</c:v>
                </c:pt>
                <c:pt idx="4">
                  <c:v>19.863791146424521</c:v>
                </c:pt>
                <c:pt idx="5">
                  <c:v>21.22587968217934</c:v>
                </c:pt>
                <c:pt idx="6">
                  <c:v>6.01589103291714</c:v>
                </c:pt>
              </c:numCache>
            </c:numRef>
          </c:val>
        </c:ser>
        <c:ser>
          <c:idx val="1"/>
          <c:order val="1"/>
          <c:tx>
            <c:strRef>
              <c:f>'Vermittlungsplattformen und Nut'!$Q$66</c:f>
              <c:strCache>
                <c:ptCount val="1"/>
                <c:pt idx="0">
                  <c:v>rather important</c:v>
                </c:pt>
              </c:strCache>
            </c:strRef>
          </c:tx>
          <c:spPr>
            <a:solidFill>
              <a:srgbClr val="00FF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'Vermittlungsplattformen und Nut'!$O$67:$O$73</c:f>
              <c:strCache>
                <c:ptCount val="7"/>
                <c:pt idx="0">
                  <c:v>environmental relief</c:v>
                </c:pt>
                <c:pt idx="1">
                  <c:v>saving of CO2 </c:v>
                </c:pt>
                <c:pt idx="2">
                  <c:v>decongestion of roads</c:v>
                </c:pt>
                <c:pt idx="3">
                  <c:v>decongestion of parking lots</c:v>
                </c:pt>
                <c:pt idx="4">
                  <c:v>saving expenses</c:v>
                </c:pt>
                <c:pt idx="5">
                  <c:v>saving time vs public transport</c:v>
                </c:pt>
                <c:pt idx="6">
                  <c:v>social aspect</c:v>
                </c:pt>
              </c:strCache>
            </c:strRef>
          </c:cat>
          <c:val>
            <c:numRef>
              <c:f>'Vermittlungsplattformen und Nut'!$Q$67:$Q$73</c:f>
              <c:numCache>
                <c:formatCode>0.0</c:formatCode>
                <c:ptCount val="7"/>
                <c:pt idx="0">
                  <c:v>30.64699205448354</c:v>
                </c:pt>
                <c:pt idx="1">
                  <c:v>31.441543700340521</c:v>
                </c:pt>
                <c:pt idx="2">
                  <c:v>43.019296254256517</c:v>
                </c:pt>
                <c:pt idx="3">
                  <c:v>41.884222474460827</c:v>
                </c:pt>
                <c:pt idx="4">
                  <c:v>40.635641316685593</c:v>
                </c:pt>
                <c:pt idx="5">
                  <c:v>33.030646992054493</c:v>
                </c:pt>
                <c:pt idx="6">
                  <c:v>28.717366628830881</c:v>
                </c:pt>
              </c:numCache>
            </c:numRef>
          </c:val>
        </c:ser>
        <c:ser>
          <c:idx val="2"/>
          <c:order val="2"/>
          <c:tx>
            <c:strRef>
              <c:f>'Vermittlungsplattformen und Nut'!$R$66</c:f>
              <c:strCache>
                <c:ptCount val="1"/>
                <c:pt idx="0">
                  <c:v>rather unimportant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'Vermittlungsplattformen und Nut'!$O$67:$O$73</c:f>
              <c:strCache>
                <c:ptCount val="7"/>
                <c:pt idx="0">
                  <c:v>environmental relief</c:v>
                </c:pt>
                <c:pt idx="1">
                  <c:v>saving of CO2 </c:v>
                </c:pt>
                <c:pt idx="2">
                  <c:v>decongestion of roads</c:v>
                </c:pt>
                <c:pt idx="3">
                  <c:v>decongestion of parking lots</c:v>
                </c:pt>
                <c:pt idx="4">
                  <c:v>saving expenses</c:v>
                </c:pt>
                <c:pt idx="5">
                  <c:v>saving time vs public transport</c:v>
                </c:pt>
                <c:pt idx="6">
                  <c:v>social aspect</c:v>
                </c:pt>
              </c:strCache>
            </c:strRef>
          </c:cat>
          <c:val>
            <c:numRef>
              <c:f>'Vermittlungsplattformen und Nut'!$R$67:$R$73</c:f>
              <c:numCache>
                <c:formatCode>0.0</c:formatCode>
                <c:ptCount val="7"/>
                <c:pt idx="0">
                  <c:v>6.01589103291714</c:v>
                </c:pt>
                <c:pt idx="1">
                  <c:v>6.3564131668558446</c:v>
                </c:pt>
                <c:pt idx="2">
                  <c:v>13.16685584562997</c:v>
                </c:pt>
                <c:pt idx="3">
                  <c:v>17.820658342792289</c:v>
                </c:pt>
                <c:pt idx="4">
                  <c:v>30.079455164585699</c:v>
                </c:pt>
                <c:pt idx="5">
                  <c:v>8.6265607264472202</c:v>
                </c:pt>
                <c:pt idx="6">
                  <c:v>46.311010215664012</c:v>
                </c:pt>
              </c:numCache>
            </c:numRef>
          </c:val>
        </c:ser>
        <c:ser>
          <c:idx val="3"/>
          <c:order val="3"/>
          <c:tx>
            <c:strRef>
              <c:f>'Vermittlungsplattformen und Nut'!$S$66</c:f>
              <c:strCache>
                <c:ptCount val="1"/>
                <c:pt idx="0">
                  <c:v>totally unimportant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'Vermittlungsplattformen und Nut'!$O$67:$O$73</c:f>
              <c:strCache>
                <c:ptCount val="7"/>
                <c:pt idx="0">
                  <c:v>environmental relief</c:v>
                </c:pt>
                <c:pt idx="1">
                  <c:v>saving of CO2 </c:v>
                </c:pt>
                <c:pt idx="2">
                  <c:v>decongestion of roads</c:v>
                </c:pt>
                <c:pt idx="3">
                  <c:v>decongestion of parking lots</c:v>
                </c:pt>
                <c:pt idx="4">
                  <c:v>saving expenses</c:v>
                </c:pt>
                <c:pt idx="5">
                  <c:v>saving time vs public transport</c:v>
                </c:pt>
                <c:pt idx="6">
                  <c:v>social aspect</c:v>
                </c:pt>
              </c:strCache>
            </c:strRef>
          </c:cat>
          <c:val>
            <c:numRef>
              <c:f>'Vermittlungsplattformen und Nut'!$S$67:$S$73</c:f>
              <c:numCache>
                <c:formatCode>0.0</c:formatCode>
                <c:ptCount val="7"/>
                <c:pt idx="0">
                  <c:v>1.8161180476730989</c:v>
                </c:pt>
                <c:pt idx="1">
                  <c:v>2.4971623155505109</c:v>
                </c:pt>
                <c:pt idx="2">
                  <c:v>3.4052213393870598</c:v>
                </c:pt>
                <c:pt idx="3">
                  <c:v>3.632236095346197</c:v>
                </c:pt>
                <c:pt idx="4">
                  <c:v>5.1078320090805898</c:v>
                </c:pt>
                <c:pt idx="5">
                  <c:v>2.7241770715096481</c:v>
                </c:pt>
                <c:pt idx="6">
                  <c:v>14.642451759364359</c:v>
                </c:pt>
              </c:numCache>
            </c:numRef>
          </c:val>
        </c:ser>
        <c:ser>
          <c:idx val="4"/>
          <c:order val="4"/>
          <c:tx>
            <c:strRef>
              <c:f>'Vermittlungsplattformen und Nut'!$T$66</c:f>
              <c:strCache>
                <c:ptCount val="1"/>
                <c:pt idx="0">
                  <c:v>no opinion</c:v>
                </c:pt>
              </c:strCache>
            </c:strRef>
          </c:tx>
          <c:spPr>
            <a:solidFill>
              <a:srgbClr val="FFFF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'Vermittlungsplattformen und Nut'!$O$67:$O$73</c:f>
              <c:strCache>
                <c:ptCount val="7"/>
                <c:pt idx="0">
                  <c:v>environmental relief</c:v>
                </c:pt>
                <c:pt idx="1">
                  <c:v>saving of CO2 </c:v>
                </c:pt>
                <c:pt idx="2">
                  <c:v>decongestion of roads</c:v>
                </c:pt>
                <c:pt idx="3">
                  <c:v>decongestion of parking lots</c:v>
                </c:pt>
                <c:pt idx="4">
                  <c:v>saving expenses</c:v>
                </c:pt>
                <c:pt idx="5">
                  <c:v>saving time vs public transport</c:v>
                </c:pt>
                <c:pt idx="6">
                  <c:v>social aspect</c:v>
                </c:pt>
              </c:strCache>
            </c:strRef>
          </c:cat>
          <c:val>
            <c:numRef>
              <c:f>'Vermittlungsplattformen und Nut'!$T$67:$T$73</c:f>
              <c:numCache>
                <c:formatCode>0.0</c:formatCode>
                <c:ptCount val="7"/>
                <c:pt idx="0">
                  <c:v>3.0646992054483539</c:v>
                </c:pt>
                <c:pt idx="1">
                  <c:v>3.5187287173666291</c:v>
                </c:pt>
                <c:pt idx="2">
                  <c:v>3.291713961407492</c:v>
                </c:pt>
                <c:pt idx="3">
                  <c:v>3.7457434733257662</c:v>
                </c:pt>
                <c:pt idx="4">
                  <c:v>4.3132803632236101</c:v>
                </c:pt>
                <c:pt idx="5">
                  <c:v>34.392735527809307</c:v>
                </c:pt>
                <c:pt idx="6">
                  <c:v>4.3132803632236101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8947968"/>
        <c:axId val="218949504"/>
      </c:barChart>
      <c:catAx>
        <c:axId val="21894796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de-DE"/>
          </a:p>
        </c:txPr>
        <c:crossAx val="2189495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8949504"/>
        <c:scaling>
          <c:orientation val="minMax"/>
        </c:scaling>
        <c:delete val="0"/>
        <c:axPos val="t"/>
        <c:numFmt formatCode="0%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de-DE"/>
          </a:p>
        </c:txPr>
        <c:crossAx val="21894796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6680749855725105"/>
          <c:y val="0.32657031163204098"/>
          <c:w val="0.220711966394572"/>
          <c:h val="0.39438551966448199"/>
        </c:manualLayout>
      </c:layout>
      <c:overlay val="0"/>
      <c:spPr>
        <a:solidFill>
          <a:srgbClr val="FFFFFF"/>
        </a:solidFill>
        <a:ln w="3175">
          <a:noFill/>
          <a:prstDash val="solid"/>
        </a:ln>
      </c:spPr>
    </c:legend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C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40"/>
      <c:hPercent val="100"/>
      <c:rotY val="40"/>
      <c:depthPercent val="100"/>
      <c:rAngAx val="0"/>
      <c:perspective val="10"/>
    </c:view3D>
    <c:floor>
      <c:thickness val="0"/>
      <c:spPr>
        <a:noFill/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12700">
          <a:solidFill>
            <a:srgbClr val="808080"/>
          </a:solidFill>
          <a:prstDash val="solid"/>
        </a:ln>
      </c:spPr>
    </c:sideWall>
    <c:backWall>
      <c:thickness val="0"/>
      <c:spPr>
        <a:noFill/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1.14861111111111E-2"/>
          <c:y val="9.6079270578982495E-2"/>
          <c:w val="0.90534306649168905"/>
          <c:h val="0.75153593605677405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'carpooling allg'!$C$277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'carpooling allg'!$B$278:$B$282</c:f>
              <c:strCache>
                <c:ptCount val="5"/>
                <c:pt idx="0">
                  <c:v>yes</c:v>
                </c:pt>
                <c:pt idx="1">
                  <c:v>rather yes</c:v>
                </c:pt>
                <c:pt idx="2">
                  <c:v>rather no</c:v>
                </c:pt>
                <c:pt idx="3">
                  <c:v>no</c:v>
                </c:pt>
                <c:pt idx="4">
                  <c:v>I have no car</c:v>
                </c:pt>
              </c:strCache>
            </c:strRef>
          </c:cat>
          <c:val>
            <c:numRef>
              <c:f>'carpooling allg'!$C$278:$C$282</c:f>
              <c:numCache>
                <c:formatCode>###0</c:formatCode>
                <c:ptCount val="5"/>
                <c:pt idx="0">
                  <c:v>87</c:v>
                </c:pt>
                <c:pt idx="1">
                  <c:v>29</c:v>
                </c:pt>
                <c:pt idx="2">
                  <c:v>1</c:v>
                </c:pt>
                <c:pt idx="3">
                  <c:v>1</c:v>
                </c:pt>
                <c:pt idx="4">
                  <c:v>8</c:v>
                </c:pt>
              </c:numCache>
            </c:numRef>
          </c:val>
        </c:ser>
        <c:ser>
          <c:idx val="1"/>
          <c:order val="1"/>
          <c:tx>
            <c:strRef>
              <c:f>'carpooling allg'!$D$277</c:f>
              <c:strCache>
                <c:ptCount val="1"/>
                <c:pt idx="0">
                  <c:v>rather yes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'carpooling allg'!$B$278:$B$282</c:f>
              <c:strCache>
                <c:ptCount val="5"/>
                <c:pt idx="0">
                  <c:v>yes</c:v>
                </c:pt>
                <c:pt idx="1">
                  <c:v>rather yes</c:v>
                </c:pt>
                <c:pt idx="2">
                  <c:v>rather no</c:v>
                </c:pt>
                <c:pt idx="3">
                  <c:v>no</c:v>
                </c:pt>
                <c:pt idx="4">
                  <c:v>I have no car</c:v>
                </c:pt>
              </c:strCache>
            </c:strRef>
          </c:cat>
          <c:val>
            <c:numRef>
              <c:f>'carpooling allg'!$D$278:$D$282</c:f>
              <c:numCache>
                <c:formatCode>###0</c:formatCode>
                <c:ptCount val="5"/>
                <c:pt idx="0">
                  <c:v>18</c:v>
                </c:pt>
                <c:pt idx="1">
                  <c:v>209</c:v>
                </c:pt>
                <c:pt idx="2">
                  <c:v>35</c:v>
                </c:pt>
                <c:pt idx="3">
                  <c:v>3</c:v>
                </c:pt>
                <c:pt idx="4">
                  <c:v>8</c:v>
                </c:pt>
              </c:numCache>
            </c:numRef>
          </c:val>
        </c:ser>
        <c:ser>
          <c:idx val="2"/>
          <c:order val="2"/>
          <c:tx>
            <c:strRef>
              <c:f>'carpooling allg'!$E$277</c:f>
              <c:strCache>
                <c:ptCount val="1"/>
                <c:pt idx="0">
                  <c:v>rather no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'carpooling allg'!$B$278:$B$282</c:f>
              <c:strCache>
                <c:ptCount val="5"/>
                <c:pt idx="0">
                  <c:v>yes</c:v>
                </c:pt>
                <c:pt idx="1">
                  <c:v>rather yes</c:v>
                </c:pt>
                <c:pt idx="2">
                  <c:v>rather no</c:v>
                </c:pt>
                <c:pt idx="3">
                  <c:v>no</c:v>
                </c:pt>
                <c:pt idx="4">
                  <c:v>I have no car</c:v>
                </c:pt>
              </c:strCache>
            </c:strRef>
          </c:cat>
          <c:val>
            <c:numRef>
              <c:f>'carpooling allg'!$E$278:$E$282</c:f>
              <c:numCache>
                <c:formatCode>###0</c:formatCode>
                <c:ptCount val="5"/>
                <c:pt idx="0">
                  <c:v>4</c:v>
                </c:pt>
                <c:pt idx="1">
                  <c:v>39</c:v>
                </c:pt>
                <c:pt idx="2">
                  <c:v>183</c:v>
                </c:pt>
                <c:pt idx="3">
                  <c:v>27</c:v>
                </c:pt>
                <c:pt idx="4">
                  <c:v>6</c:v>
                </c:pt>
              </c:numCache>
            </c:numRef>
          </c:val>
        </c:ser>
        <c:ser>
          <c:idx val="3"/>
          <c:order val="3"/>
          <c:tx>
            <c:strRef>
              <c:f>'carpooling allg'!$F$277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CCFF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'carpooling allg'!$B$278:$B$282</c:f>
              <c:strCache>
                <c:ptCount val="5"/>
                <c:pt idx="0">
                  <c:v>yes</c:v>
                </c:pt>
                <c:pt idx="1">
                  <c:v>rather yes</c:v>
                </c:pt>
                <c:pt idx="2">
                  <c:v>rather no</c:v>
                </c:pt>
                <c:pt idx="3">
                  <c:v>no</c:v>
                </c:pt>
                <c:pt idx="4">
                  <c:v>I have no car</c:v>
                </c:pt>
              </c:strCache>
            </c:strRef>
          </c:cat>
          <c:val>
            <c:numRef>
              <c:f>'carpooling allg'!$F$278:$F$282</c:f>
              <c:numCache>
                <c:formatCode>###0</c:formatCode>
                <c:ptCount val="5"/>
                <c:pt idx="0">
                  <c:v>2</c:v>
                </c:pt>
                <c:pt idx="1">
                  <c:v>4</c:v>
                </c:pt>
                <c:pt idx="2">
                  <c:v>16</c:v>
                </c:pt>
                <c:pt idx="3">
                  <c:v>91</c:v>
                </c:pt>
                <c:pt idx="4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1567488"/>
        <c:axId val="101586048"/>
        <c:axId val="48937600"/>
      </c:bar3DChart>
      <c:catAx>
        <c:axId val="101567488"/>
        <c:scaling>
          <c:orientation val="maxMin"/>
        </c:scaling>
        <c:delete val="0"/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de-CH"/>
                  <a:t>willingness driver</a:t>
                </a:r>
              </a:p>
            </c:rich>
          </c:tx>
          <c:layout>
            <c:manualLayout>
              <c:xMode val="edge"/>
              <c:yMode val="edge"/>
              <c:x val="0.12746234067207399"/>
              <c:y val="0.6728971962616819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101586048"/>
        <c:crosses val="autoZero"/>
        <c:auto val="1"/>
        <c:lblAlgn val="ctr"/>
        <c:lblOffset val="100"/>
        <c:tickLblSkip val="1"/>
        <c:tickMarkSkip val="1"/>
        <c:noMultiLvlLbl val="1"/>
      </c:catAx>
      <c:valAx>
        <c:axId val="101586048"/>
        <c:scaling>
          <c:orientation val="minMax"/>
        </c:scaling>
        <c:delete val="0"/>
        <c:axPos val="r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###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101567488"/>
        <c:crosses val="autoZero"/>
        <c:crossBetween val="between"/>
      </c:valAx>
      <c:serAx>
        <c:axId val="489376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de-CH"/>
                  <a:t>willingness passenger </a:t>
                </a:r>
              </a:p>
            </c:rich>
          </c:tx>
          <c:layout>
            <c:manualLayout>
              <c:xMode val="edge"/>
              <c:yMode val="edge"/>
              <c:x val="0.64050153105861796"/>
              <c:y val="0.7709602346122490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101586048"/>
        <c:crosses val="autoZero"/>
        <c:tickLblSkip val="1"/>
        <c:tickMarkSkip val="1"/>
      </c:ser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de-DE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C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161666915328698"/>
          <c:y val="0.19918738723360299"/>
          <c:w val="0.34974790599834499"/>
          <c:h val="0.77235925662009497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'Vermittlungsplattformen und Nut'!$P$138</c:f>
              <c:strCache>
                <c:ptCount val="1"/>
                <c:pt idx="0">
                  <c:v>very important</c:v>
                </c:pt>
              </c:strCache>
            </c:strRef>
          </c:tx>
          <c:spPr>
            <a:solidFill>
              <a:srgbClr val="00008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'Vermittlungsplattformen und Nut'!$O$152:$O$160</c:f>
              <c:strCache>
                <c:ptCount val="9"/>
                <c:pt idx="0">
                  <c:v>entering data in a short time</c:v>
                </c:pt>
                <c:pt idx="1">
                  <c:v>protection of personal data</c:v>
                </c:pt>
                <c:pt idx="2">
                  <c:v>clear structure for fees</c:v>
                </c:pt>
                <c:pt idx="3">
                  <c:v>having mobile phone number of riding/mate</c:v>
                </c:pt>
                <c:pt idx="4">
                  <c:v>possibility for allowance for smoking in the car</c:v>
                </c:pt>
                <c:pt idx="5">
                  <c:v>possibility for rating of ride-mates </c:v>
                </c:pt>
                <c:pt idx="6">
                  <c:v>possibility to look for a ride on the road</c:v>
                </c:pt>
                <c:pt idx="7">
                  <c:v>restriction to certain users (f.ex. Collegues from work)</c:v>
                </c:pt>
                <c:pt idx="8">
                  <c:v>preferences for gender of ride/mates</c:v>
                </c:pt>
              </c:strCache>
            </c:strRef>
          </c:cat>
          <c:val>
            <c:numRef>
              <c:f>'Vermittlungsplattformen und Nut'!$P$152:$P$160</c:f>
              <c:numCache>
                <c:formatCode>0.0</c:formatCode>
                <c:ptCount val="9"/>
                <c:pt idx="0">
                  <c:v>54.824063564131663</c:v>
                </c:pt>
                <c:pt idx="1">
                  <c:v>68.671963677639042</c:v>
                </c:pt>
                <c:pt idx="2">
                  <c:v>56.072644721906933</c:v>
                </c:pt>
                <c:pt idx="3">
                  <c:v>43.473325766174803</c:v>
                </c:pt>
                <c:pt idx="4">
                  <c:v>61.40749148694664</c:v>
                </c:pt>
                <c:pt idx="5">
                  <c:v>16.685584562996599</c:v>
                </c:pt>
                <c:pt idx="6">
                  <c:v>12.826333711691261</c:v>
                </c:pt>
                <c:pt idx="7">
                  <c:v>10.442678774120321</c:v>
                </c:pt>
                <c:pt idx="8">
                  <c:v>10.329171396140749</c:v>
                </c:pt>
              </c:numCache>
            </c:numRef>
          </c:val>
        </c:ser>
        <c:ser>
          <c:idx val="1"/>
          <c:order val="1"/>
          <c:tx>
            <c:strRef>
              <c:f>'Vermittlungsplattformen und Nut'!$Q$138</c:f>
              <c:strCache>
                <c:ptCount val="1"/>
                <c:pt idx="0">
                  <c:v>rather important</c:v>
                </c:pt>
              </c:strCache>
            </c:strRef>
          </c:tx>
          <c:spPr>
            <a:solidFill>
              <a:srgbClr val="00FF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'Vermittlungsplattformen und Nut'!$O$152:$O$160</c:f>
              <c:strCache>
                <c:ptCount val="9"/>
                <c:pt idx="0">
                  <c:v>entering data in a short time</c:v>
                </c:pt>
                <c:pt idx="1">
                  <c:v>protection of personal data</c:v>
                </c:pt>
                <c:pt idx="2">
                  <c:v>clear structure for fees</c:v>
                </c:pt>
                <c:pt idx="3">
                  <c:v>having mobile phone number of riding/mate</c:v>
                </c:pt>
                <c:pt idx="4">
                  <c:v>possibility for allowance for smoking in the car</c:v>
                </c:pt>
                <c:pt idx="5">
                  <c:v>possibility for rating of ride-mates </c:v>
                </c:pt>
                <c:pt idx="6">
                  <c:v>possibility to look for a ride on the road</c:v>
                </c:pt>
                <c:pt idx="7">
                  <c:v>restriction to certain users (f.ex. Collegues from work)</c:v>
                </c:pt>
                <c:pt idx="8">
                  <c:v>preferences for gender of ride/mates</c:v>
                </c:pt>
              </c:strCache>
            </c:strRef>
          </c:cat>
          <c:val>
            <c:numRef>
              <c:f>'Vermittlungsplattformen und Nut'!$Q$152:$Q$160</c:f>
              <c:numCache>
                <c:formatCode>0.0</c:formatCode>
                <c:ptCount val="9"/>
                <c:pt idx="0">
                  <c:v>36.549375709421113</c:v>
                </c:pt>
                <c:pt idx="1">
                  <c:v>20.09080590238365</c:v>
                </c:pt>
                <c:pt idx="2">
                  <c:v>30.87400681044268</c:v>
                </c:pt>
                <c:pt idx="3">
                  <c:v>43.019296254256517</c:v>
                </c:pt>
                <c:pt idx="4">
                  <c:v>17.366628830873999</c:v>
                </c:pt>
                <c:pt idx="5">
                  <c:v>42.565266742338252</c:v>
                </c:pt>
                <c:pt idx="6">
                  <c:v>33.48467650397275</c:v>
                </c:pt>
                <c:pt idx="7">
                  <c:v>35.073779795686711</c:v>
                </c:pt>
                <c:pt idx="8">
                  <c:v>23.269012485811579</c:v>
                </c:pt>
              </c:numCache>
            </c:numRef>
          </c:val>
        </c:ser>
        <c:ser>
          <c:idx val="2"/>
          <c:order val="2"/>
          <c:tx>
            <c:strRef>
              <c:f>'Vermittlungsplattformen und Nut'!$R$138</c:f>
              <c:strCache>
                <c:ptCount val="1"/>
                <c:pt idx="0">
                  <c:v>rather unimportant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'Vermittlungsplattformen und Nut'!$O$152:$O$160</c:f>
              <c:strCache>
                <c:ptCount val="9"/>
                <c:pt idx="0">
                  <c:v>entering data in a short time</c:v>
                </c:pt>
                <c:pt idx="1">
                  <c:v>protection of personal data</c:v>
                </c:pt>
                <c:pt idx="2">
                  <c:v>clear structure for fees</c:v>
                </c:pt>
                <c:pt idx="3">
                  <c:v>having mobile phone number of riding/mate</c:v>
                </c:pt>
                <c:pt idx="4">
                  <c:v>possibility for allowance for smoking in the car</c:v>
                </c:pt>
                <c:pt idx="5">
                  <c:v>possibility for rating of ride-mates </c:v>
                </c:pt>
                <c:pt idx="6">
                  <c:v>possibility to look for a ride on the road</c:v>
                </c:pt>
                <c:pt idx="7">
                  <c:v>restriction to certain users (f.ex. Collegues from work)</c:v>
                </c:pt>
                <c:pt idx="8">
                  <c:v>preferences for gender of ride/mates</c:v>
                </c:pt>
              </c:strCache>
            </c:strRef>
          </c:cat>
          <c:val>
            <c:numRef>
              <c:f>'Vermittlungsplattformen und Nut'!$R$152:$R$160</c:f>
              <c:numCache>
                <c:formatCode>0.0</c:formatCode>
                <c:ptCount val="9"/>
                <c:pt idx="0">
                  <c:v>2.2701475595913738</c:v>
                </c:pt>
                <c:pt idx="1">
                  <c:v>5.5618615209988649</c:v>
                </c:pt>
                <c:pt idx="2">
                  <c:v>7.150964812712826</c:v>
                </c:pt>
                <c:pt idx="3">
                  <c:v>7.150964812712826</c:v>
                </c:pt>
                <c:pt idx="4">
                  <c:v>10.10215664018161</c:v>
                </c:pt>
                <c:pt idx="5">
                  <c:v>27.582292849035181</c:v>
                </c:pt>
                <c:pt idx="6">
                  <c:v>37.797956867196362</c:v>
                </c:pt>
                <c:pt idx="7">
                  <c:v>37.116912599318958</c:v>
                </c:pt>
                <c:pt idx="8">
                  <c:v>41.31668558456299</c:v>
                </c:pt>
              </c:numCache>
            </c:numRef>
          </c:val>
        </c:ser>
        <c:ser>
          <c:idx val="3"/>
          <c:order val="3"/>
          <c:tx>
            <c:strRef>
              <c:f>'Vermittlungsplattformen und Nut'!$S$138</c:f>
              <c:strCache>
                <c:ptCount val="1"/>
                <c:pt idx="0">
                  <c:v>totally unimportant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'Vermittlungsplattformen und Nut'!$O$152:$O$160</c:f>
              <c:strCache>
                <c:ptCount val="9"/>
                <c:pt idx="0">
                  <c:v>entering data in a short time</c:v>
                </c:pt>
                <c:pt idx="1">
                  <c:v>protection of personal data</c:v>
                </c:pt>
                <c:pt idx="2">
                  <c:v>clear structure for fees</c:v>
                </c:pt>
                <c:pt idx="3">
                  <c:v>having mobile phone number of riding/mate</c:v>
                </c:pt>
                <c:pt idx="4">
                  <c:v>possibility for allowance for smoking in the car</c:v>
                </c:pt>
                <c:pt idx="5">
                  <c:v>possibility for rating of ride-mates </c:v>
                </c:pt>
                <c:pt idx="6">
                  <c:v>possibility to look for a ride on the road</c:v>
                </c:pt>
                <c:pt idx="7">
                  <c:v>restriction to certain users (f.ex. Collegues from work)</c:v>
                </c:pt>
                <c:pt idx="8">
                  <c:v>preferences for gender of ride/mates</c:v>
                </c:pt>
              </c:strCache>
            </c:strRef>
          </c:cat>
          <c:val>
            <c:numRef>
              <c:f>'Vermittlungsplattformen und Nut'!$S$152:$S$160</c:f>
              <c:numCache>
                <c:formatCode>0.0</c:formatCode>
                <c:ptCount val="9"/>
                <c:pt idx="0">
                  <c:v>1.0215664018161179</c:v>
                </c:pt>
                <c:pt idx="1">
                  <c:v>1.0215664018161179</c:v>
                </c:pt>
                <c:pt idx="2">
                  <c:v>1.248581157775255</c:v>
                </c:pt>
                <c:pt idx="3">
                  <c:v>1.929625425652667</c:v>
                </c:pt>
                <c:pt idx="4">
                  <c:v>6.2429057888762767</c:v>
                </c:pt>
                <c:pt idx="5">
                  <c:v>8.1725312145289504</c:v>
                </c:pt>
                <c:pt idx="6">
                  <c:v>10.783200908059021</c:v>
                </c:pt>
                <c:pt idx="7">
                  <c:v>12.599318955732119</c:v>
                </c:pt>
                <c:pt idx="8">
                  <c:v>19.977298524404102</c:v>
                </c:pt>
              </c:numCache>
            </c:numRef>
          </c:val>
        </c:ser>
        <c:ser>
          <c:idx val="4"/>
          <c:order val="4"/>
          <c:tx>
            <c:strRef>
              <c:f>'Vermittlungsplattformen und Nut'!$T$138</c:f>
              <c:strCache>
                <c:ptCount val="1"/>
                <c:pt idx="0">
                  <c:v>no opinion</c:v>
                </c:pt>
              </c:strCache>
            </c:strRef>
          </c:tx>
          <c:spPr>
            <a:solidFill>
              <a:srgbClr val="FFFF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'Vermittlungsplattformen und Nut'!$O$152:$O$160</c:f>
              <c:strCache>
                <c:ptCount val="9"/>
                <c:pt idx="0">
                  <c:v>entering data in a short time</c:v>
                </c:pt>
                <c:pt idx="1">
                  <c:v>protection of personal data</c:v>
                </c:pt>
                <c:pt idx="2">
                  <c:v>clear structure for fees</c:v>
                </c:pt>
                <c:pt idx="3">
                  <c:v>having mobile phone number of riding/mate</c:v>
                </c:pt>
                <c:pt idx="4">
                  <c:v>possibility for allowance for smoking in the car</c:v>
                </c:pt>
                <c:pt idx="5">
                  <c:v>possibility for rating of ride-mates </c:v>
                </c:pt>
                <c:pt idx="6">
                  <c:v>possibility to look for a ride on the road</c:v>
                </c:pt>
                <c:pt idx="7">
                  <c:v>restriction to certain users (f.ex. Collegues from work)</c:v>
                </c:pt>
                <c:pt idx="8">
                  <c:v>preferences for gender of ride/mates</c:v>
                </c:pt>
              </c:strCache>
            </c:strRef>
          </c:cat>
          <c:val>
            <c:numRef>
              <c:f>'Vermittlungsplattformen und Nut'!$T$152:$T$160</c:f>
              <c:numCache>
                <c:formatCode>0.0</c:formatCode>
                <c:ptCount val="9"/>
                <c:pt idx="0">
                  <c:v>5.3348467650397273</c:v>
                </c:pt>
                <c:pt idx="1">
                  <c:v>4.6538024971623164</c:v>
                </c:pt>
                <c:pt idx="2">
                  <c:v>4.6538024971623164</c:v>
                </c:pt>
                <c:pt idx="3">
                  <c:v>4.426787741203178</c:v>
                </c:pt>
                <c:pt idx="4">
                  <c:v>4.8808172531214513</c:v>
                </c:pt>
                <c:pt idx="5">
                  <c:v>4.9943246311010219</c:v>
                </c:pt>
                <c:pt idx="6">
                  <c:v>5.1078320090805898</c:v>
                </c:pt>
                <c:pt idx="7">
                  <c:v>4.7673098751418843</c:v>
                </c:pt>
                <c:pt idx="8">
                  <c:v>5.1078320090805898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6601728"/>
        <c:axId val="46621056"/>
      </c:barChart>
      <c:catAx>
        <c:axId val="4660172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466210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6621056"/>
        <c:scaling>
          <c:orientation val="minMax"/>
        </c:scaling>
        <c:delete val="0"/>
        <c:axPos val="t"/>
        <c:numFmt formatCode="0%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4660172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1060712107956201"/>
          <c:y val="0.34552930883639499"/>
          <c:w val="0.17929319441130501"/>
          <c:h val="0.35772400401169402"/>
        </c:manualLayout>
      </c:layout>
      <c:overlay val="0"/>
      <c:spPr>
        <a:solidFill>
          <a:srgbClr val="FFFFFF"/>
        </a:solidFill>
        <a:ln w="3175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de-DE"/>
        </a:p>
      </c:txPr>
    </c:legend>
    <c:plotVisOnly val="1"/>
    <c:dispBlanksAs val="gap"/>
    <c:showDLblsOverMax val="0"/>
  </c:chart>
  <c:spPr>
    <a:noFill/>
    <a:ln w="3175">
      <a:noFill/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de-DE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-109" charset="0"/>
              </a:defRPr>
            </a:lvl1pPr>
          </a:lstStyle>
          <a:p>
            <a:pPr>
              <a:defRPr/>
            </a:pPr>
            <a:fld id="{9B003832-60D6-4E44-AAC2-4673C281CC8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16918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8050"/>
            <a:ext cx="4981575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Klicken Sie, um die Formate des Vorlagentextes zu bearbeiten</a:t>
            </a:r>
          </a:p>
          <a:p>
            <a:pPr lvl="1"/>
            <a:r>
              <a:rPr lang="en-GB" noProof="0"/>
              <a:t>Zweite Ebene</a:t>
            </a:r>
          </a:p>
          <a:p>
            <a:pPr lvl="2"/>
            <a:r>
              <a:rPr lang="en-GB" noProof="0"/>
              <a:t>Dritte Ebene</a:t>
            </a:r>
          </a:p>
          <a:p>
            <a:pPr lvl="3"/>
            <a:r>
              <a:rPr lang="en-GB" noProof="0"/>
              <a:t>Vierte Ebene</a:t>
            </a:r>
          </a:p>
          <a:p>
            <a:pPr lvl="4"/>
            <a:r>
              <a:rPr lang="en-GB" noProof="0"/>
              <a:t>Fünfte Ebene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-109" charset="0"/>
              </a:defRPr>
            </a:lvl1pPr>
          </a:lstStyle>
          <a:p>
            <a:pPr>
              <a:defRPr/>
            </a:pPr>
            <a:fld id="{CA230BF4-68EA-4E00-9EAD-5BD81EAD019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945556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09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09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09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09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7C6F9E-BF2A-4BA8-A375-68E8B38C208C}" type="slidenum">
              <a:rPr lang="en-GB" smtClean="0">
                <a:latin typeface="Times New Roman" pitchFamily="18" charset="0"/>
              </a:rPr>
              <a:pPr/>
              <a:t>1</a:t>
            </a:fld>
            <a:endParaRPr lang="en-GB" dirty="0" smtClean="0">
              <a:latin typeface="Times New Roman" pitchFamily="18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230BF4-68EA-4E00-9EAD-5BD81EAD0192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46809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8B27E2-CEAA-46D1-BD67-06EE388942B0}" type="slidenum">
              <a:rPr lang="de-CH" smtClean="0">
                <a:latin typeface="Times New Roman" pitchFamily="18" charset="0"/>
              </a:rPr>
              <a:pPr/>
              <a:t>14</a:t>
            </a:fld>
            <a:endParaRPr lang="de-CH" smtClean="0">
              <a:latin typeface="Times New Roman" pitchFamily="18" charset="0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CH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8B27E2-CEAA-46D1-BD67-06EE388942B0}" type="slidenum">
              <a:rPr lang="de-CH" smtClean="0">
                <a:latin typeface="Times New Roman" pitchFamily="18" charset="0"/>
              </a:rPr>
              <a:pPr/>
              <a:t>15</a:t>
            </a:fld>
            <a:endParaRPr lang="de-CH" smtClean="0">
              <a:latin typeface="Times New Roman" pitchFamily="18" charset="0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CH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8B27E2-CEAA-46D1-BD67-06EE388942B0}" type="slidenum">
              <a:rPr lang="de-CH" smtClean="0">
                <a:latin typeface="Times New Roman" pitchFamily="18" charset="0"/>
              </a:rPr>
              <a:pPr/>
              <a:t>16</a:t>
            </a:fld>
            <a:endParaRPr lang="de-CH" smtClean="0">
              <a:latin typeface="Times New Roman" pitchFamily="18" charset="0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CH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8B27E2-CEAA-46D1-BD67-06EE388942B0}" type="slidenum">
              <a:rPr lang="de-CH" smtClean="0">
                <a:latin typeface="Times New Roman" pitchFamily="18" charset="0"/>
              </a:rPr>
              <a:pPr/>
              <a:t>17</a:t>
            </a:fld>
            <a:endParaRPr lang="de-CH" smtClean="0">
              <a:latin typeface="Times New Roman" pitchFamily="18" charset="0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CH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C054FC-E5F4-4304-BA14-ADF37D222277}" type="slidenum">
              <a:rPr lang="de-CH" smtClean="0">
                <a:latin typeface="Times New Roman" pitchFamily="18" charset="0"/>
              </a:rPr>
              <a:pPr/>
              <a:t>2</a:t>
            </a:fld>
            <a:endParaRPr lang="de-CH" smtClean="0">
              <a:latin typeface="Times New Roman" pitchFamily="18" charset="0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de-CH" smtClean="0">
                <a:ea typeface="ＭＳ Ｐゴシック"/>
                <a:cs typeface="ＭＳ Ｐゴシック"/>
              </a:rPr>
              <a:t>Differ from traditional, mostly leisure-oriented bicycle rental services as they provide </a:t>
            </a:r>
            <a:r>
              <a:rPr lang="de-CH" b="1" smtClean="0">
                <a:ea typeface="ＭＳ Ｐゴシック"/>
                <a:cs typeface="ＭＳ Ｐゴシック"/>
              </a:rPr>
              <a:t>fast and easy access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34F173-9ECF-4717-BA1D-F29F05ACA37C}" type="slidenum">
              <a:rPr lang="de-CH" smtClean="0">
                <a:latin typeface="Times New Roman" pitchFamily="18" charset="0"/>
              </a:rPr>
              <a:pPr/>
              <a:t>3</a:t>
            </a:fld>
            <a:endParaRPr lang="de-CH" smtClean="0">
              <a:latin typeface="Times New Roman" pitchFamily="18" charset="0"/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de-CH" b="1" smtClean="0">
                <a:ea typeface="ＭＳ Ｐゴシック"/>
                <a:cs typeface="ＭＳ Ｐゴシック"/>
              </a:rPr>
              <a:t>KEP: </a:t>
            </a:r>
            <a:r>
              <a:rPr lang="de-CH" smtClean="0">
                <a:ea typeface="ＭＳ Ｐゴシック"/>
                <a:cs typeface="ＭＳ Ｐゴシック"/>
              </a:rPr>
              <a:t>In dieser Computer-unterstützten Telefonerhebung werden pro Woche etwa 400 zufällig ausgewählte Personen in der ganzen Schweiz befragt.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C054FC-E5F4-4304-BA14-ADF37D222277}" type="slidenum">
              <a:rPr lang="de-CH" smtClean="0">
                <a:latin typeface="Times New Roman" pitchFamily="18" charset="0"/>
              </a:rPr>
              <a:pPr/>
              <a:t>4</a:t>
            </a:fld>
            <a:endParaRPr lang="de-CH" smtClean="0">
              <a:latin typeface="Times New Roman" pitchFamily="18" charset="0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CH" b="1" dirty="0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8B27E2-CEAA-46D1-BD67-06EE388942B0}" type="slidenum">
              <a:rPr lang="de-CH" smtClean="0">
                <a:latin typeface="Times New Roman" pitchFamily="18" charset="0"/>
              </a:rPr>
              <a:pPr/>
              <a:t>5</a:t>
            </a:fld>
            <a:endParaRPr lang="de-CH" smtClean="0">
              <a:latin typeface="Times New Roman" pitchFamily="18" charset="0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CH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8B27E2-CEAA-46D1-BD67-06EE388942B0}" type="slidenum">
              <a:rPr lang="de-CH" smtClean="0">
                <a:latin typeface="Times New Roman" pitchFamily="18" charset="0"/>
              </a:rPr>
              <a:pPr/>
              <a:t>6</a:t>
            </a:fld>
            <a:endParaRPr lang="de-CH" smtClean="0">
              <a:latin typeface="Times New Roman" pitchFamily="18" charset="0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CH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8B27E2-CEAA-46D1-BD67-06EE388942B0}" type="slidenum">
              <a:rPr lang="de-CH" smtClean="0">
                <a:latin typeface="Times New Roman" pitchFamily="18" charset="0"/>
              </a:rPr>
              <a:pPr/>
              <a:t>7</a:t>
            </a:fld>
            <a:endParaRPr lang="de-CH" smtClean="0">
              <a:latin typeface="Times New Roman" pitchFamily="18" charset="0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CH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E3075A-265C-4923-A135-6C058C03C658}" type="slidenum">
              <a:rPr lang="de-CH" smtClean="0">
                <a:latin typeface="Times New Roman" pitchFamily="18" charset="0"/>
              </a:rPr>
              <a:pPr/>
              <a:t>8</a:t>
            </a:fld>
            <a:endParaRPr lang="de-CH" smtClean="0">
              <a:latin typeface="Times New Roman" pitchFamily="18" charset="0"/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de-CH" smtClean="0">
                <a:ea typeface="ＭＳ Ｐゴシック"/>
                <a:cs typeface="ＭＳ Ｐゴシック"/>
              </a:rPr>
              <a:t>4 Wählbare Verkehrsmittel: Carpooling Fahrer, Carpooling Mitfahrer, MIV, OEV</a:t>
            </a:r>
          </a:p>
          <a:p>
            <a:r>
              <a:rPr lang="de-CH" smtClean="0">
                <a:ea typeface="ＭＳ Ｐゴシック"/>
                <a:cs typeface="ＭＳ Ｐゴシック"/>
              </a:rPr>
              <a:t>Für jede Person 8 Situationen basierte auf einen von den Befragten zurückgelegten Weg mit 3 von den 4 Verkehrsmittel als alternative</a:t>
            </a:r>
          </a:p>
          <a:p>
            <a:endParaRPr lang="de-CH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9F5A8F-5AC4-4B13-AC9C-B42D20B3C3F5}" type="slidenum">
              <a:rPr lang="de-CH" smtClean="0">
                <a:latin typeface="Times New Roman" pitchFamily="18" charset="0"/>
              </a:rPr>
              <a:pPr/>
              <a:t>9</a:t>
            </a:fld>
            <a:endParaRPr lang="de-CH" smtClean="0">
              <a:latin typeface="Times New Roman" pitchFamily="18" charset="0"/>
            </a:endParaRPr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CH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886200"/>
            <a:ext cx="7772400" cy="1828800"/>
          </a:xfrm>
        </p:spPr>
        <p:txBody>
          <a:bodyPr/>
          <a:lstStyle>
            <a:lvl1pPr marL="0" indent="0">
              <a:defRPr/>
            </a:lvl1pPr>
          </a:lstStyle>
          <a:p>
            <a:r>
              <a:rPr lang="de-CH"/>
              <a:t>Click to edit Master subtitle style</a:t>
            </a:r>
            <a:endParaRPr lang="en-GB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CH"/>
              <a:t>Click to edit Master 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5867400"/>
            <a:ext cx="1905000" cy="457200"/>
          </a:xfrm>
        </p:spPr>
        <p:txBody>
          <a:bodyPr/>
          <a:lstStyle>
            <a:lvl1pPr>
              <a:defRPr sz="2000">
                <a:latin typeface="Helvetica" pitchFamily="34" charset="0"/>
              </a:defRPr>
            </a:lvl1pPr>
          </a:lstStyle>
          <a:p>
            <a:r>
              <a:rPr lang="de-CH"/>
              <a:t>Verkehrsplanungsmethodik 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48AF9EC-1A98-4665-9FAB-269B057AE2A3}" type="slidenum">
              <a:rPr lang="en-US"/>
              <a:pPr/>
              <a:t>‹#›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Verkehrsplanungsmethodik 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CC7545-5F51-4D91-B5EE-44567B25B5D1}" type="slidenum">
              <a:rPr lang="en-US"/>
              <a:pPr/>
              <a:t>‹#›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Verkehrsplanungsmethodik 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4D3E80-3A3A-4E2D-979B-2F49D0C39C80}" type="slidenum">
              <a:rPr lang="en-US"/>
              <a:pPr/>
              <a:t>‹#›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066800"/>
            <a:ext cx="38100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38100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Verkehrsplanungsmethodik 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A27226-EB81-4FBB-8798-C9033607D849}" type="slidenum">
              <a:rPr lang="en-US"/>
              <a:pPr/>
              <a:t>‹#›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Verkehrsplanungsmethodik 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495EED-980C-4A71-A67B-F8655B7D37AA}" type="slidenum">
              <a:rPr lang="en-US"/>
              <a:pPr/>
              <a:t>‹#›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Verkehrsplanungsmethodik 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992382-F4CE-4E72-A35C-2E0E07CA399D}" type="slidenum">
              <a:rPr lang="en-US"/>
              <a:pPr/>
              <a:t>‹#›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Verkehrsplanungsmethodik 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05CB96-A9C7-41BF-A1FB-CB6055438886}" type="slidenum">
              <a:rPr lang="en-US"/>
              <a:pPr/>
              <a:t>‹#›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Verkehrsplanungsmethodik 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44888C-4F59-4E5B-985F-9FEC7E68DBAD}" type="slidenum">
              <a:rPr lang="en-US"/>
              <a:pPr/>
              <a:t>‹#›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3048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1" y="3048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Verkehrsplanungsmethodik 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3AC585-2EBD-4747-8778-4199212463B7}" type="slidenum">
              <a:rPr lang="en-US"/>
              <a:pPr/>
              <a:t>‹#›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066800"/>
            <a:ext cx="7772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latin typeface="ETH-Light"/>
                <a:ea typeface="ETH-Light"/>
                <a:cs typeface="ETH-Light"/>
              </a:defRPr>
            </a:lvl1pPr>
          </a:lstStyle>
          <a:p>
            <a:r>
              <a:rPr lang="de-CH"/>
              <a:t>Verkehrsplanungsmethodik 7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latin typeface="ETH-Light"/>
                <a:ea typeface="ETH-Light"/>
                <a:cs typeface="ETH-Light"/>
              </a:defRPr>
            </a:lvl1pPr>
          </a:lstStyle>
          <a:p>
            <a:fld id="{D397640E-2EB7-4E8D-9883-4250C520F96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838200"/>
            <a:ext cx="777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ETH-Light"/>
          <a:ea typeface="ＭＳ Ｐゴシック" charset="-128"/>
          <a:cs typeface="ETH-Light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ETH-Light"/>
          <a:ea typeface="ＭＳ Ｐゴシック" charset="-128"/>
          <a:cs typeface="ETH-Light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ETH-Light"/>
          <a:ea typeface="ＭＳ Ｐゴシック" charset="-128"/>
          <a:cs typeface="ETH-Light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ETH-Light"/>
          <a:ea typeface="ＭＳ Ｐゴシック" charset="-128"/>
          <a:cs typeface="ETH-Light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ETH-Light"/>
          <a:ea typeface="ＭＳ Ｐゴシック" charset="-128"/>
          <a:cs typeface="ETH-Light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2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2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2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ETH-Light"/>
          <a:ea typeface="ＭＳ Ｐゴシック" charset="-128"/>
          <a:cs typeface="ETH-Light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ETH-Light"/>
          <a:ea typeface="ＭＳ Ｐゴシック" pitchFamily="-109" charset="-128"/>
          <a:cs typeface="ETH-Ligh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ETH-Light"/>
          <a:ea typeface="ＭＳ Ｐゴシック" pitchFamily="-109" charset="-128"/>
          <a:cs typeface="ETH-Ligh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ETH-Light"/>
          <a:ea typeface="ＭＳ Ｐゴシック" pitchFamily="-109" charset="-128"/>
          <a:cs typeface="ETH-Ligh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ETH-Light"/>
          <a:ea typeface="ＭＳ Ｐゴシック" pitchFamily="-109" charset="-128"/>
          <a:cs typeface="ETH-Ligh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96913" y="1916114"/>
            <a:ext cx="7772400" cy="1944687"/>
          </a:xfrm>
        </p:spPr>
        <p:txBody>
          <a:bodyPr/>
          <a:lstStyle/>
          <a:p>
            <a:r>
              <a:rPr lang="en-US" dirty="0" smtClean="0">
                <a:ea typeface="ＭＳ Ｐゴシック"/>
              </a:rPr>
              <a:t>CAR-POOLING POTENTIAL IN SWITZERLAND</a:t>
            </a:r>
            <a:endParaRPr lang="en-US" dirty="0" smtClean="0">
              <a:solidFill>
                <a:schemeClr val="tx2"/>
              </a:solidFill>
              <a:latin typeface="ETH Light" pitchFamily="2" charset="0"/>
              <a:ea typeface="ＭＳ Ｐゴシック"/>
            </a:endParaRP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96913" y="3886200"/>
            <a:ext cx="7772400" cy="24384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de-CH" dirty="0" smtClean="0">
              <a:latin typeface="ETH Light" pitchFamily="2" charset="0"/>
              <a:ea typeface="ＭＳ Ｐゴシック"/>
            </a:endParaRPr>
          </a:p>
          <a:p>
            <a:pPr>
              <a:lnSpc>
                <a:spcPct val="90000"/>
              </a:lnSpc>
            </a:pPr>
            <a:r>
              <a:rPr lang="de-CH" dirty="0" smtClean="0">
                <a:latin typeface="ETH Light" pitchFamily="2" charset="0"/>
                <a:ea typeface="ＭＳ Ｐゴシック"/>
              </a:rPr>
              <a:t>F. Ciari</a:t>
            </a:r>
          </a:p>
          <a:p>
            <a:pPr>
              <a:lnSpc>
                <a:spcPct val="90000"/>
              </a:lnSpc>
            </a:pPr>
            <a:endParaRPr lang="de-CH" dirty="0" smtClean="0">
              <a:latin typeface="ETH Light" pitchFamily="2" charset="0"/>
              <a:ea typeface="ＭＳ Ｐゴシック"/>
            </a:endParaRPr>
          </a:p>
          <a:p>
            <a:pPr>
              <a:lnSpc>
                <a:spcPct val="90000"/>
              </a:lnSpc>
            </a:pPr>
            <a:endParaRPr lang="de-CH" dirty="0" smtClean="0">
              <a:latin typeface="ETH Light" pitchFamily="2" charset="0"/>
              <a:ea typeface="ＭＳ Ｐゴシック"/>
            </a:endParaRPr>
          </a:p>
          <a:p>
            <a:pPr>
              <a:lnSpc>
                <a:spcPct val="90000"/>
              </a:lnSpc>
            </a:pPr>
            <a:endParaRPr lang="de-CH" dirty="0" smtClean="0">
              <a:latin typeface="ETH Light" pitchFamily="2" charset="0"/>
              <a:ea typeface="ＭＳ Ｐゴシック"/>
            </a:endParaRPr>
          </a:p>
          <a:p>
            <a:pPr>
              <a:lnSpc>
                <a:spcPct val="90000"/>
              </a:lnSpc>
            </a:pPr>
            <a:r>
              <a:rPr lang="de-CH" dirty="0" smtClean="0">
                <a:latin typeface="ETH Light" pitchFamily="2" charset="0"/>
                <a:ea typeface="ＭＳ Ｐゴシック"/>
              </a:rPr>
              <a:t>May </a:t>
            </a:r>
            <a:r>
              <a:rPr lang="de-CH" dirty="0" smtClean="0">
                <a:latin typeface="ETH Light" pitchFamily="2" charset="0"/>
                <a:ea typeface="ＭＳ Ｐゴシック"/>
              </a:rPr>
              <a:t>2013</a:t>
            </a:r>
          </a:p>
        </p:txBody>
      </p:sp>
      <p:pic>
        <p:nvPicPr>
          <p:cNvPr id="17411" name="Picture 5" descr="eth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5791200"/>
            <a:ext cx="2859088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6" descr="IVT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3602" y="5199064"/>
            <a:ext cx="28479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endParaRPr lang="de-CH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8032" y="303312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ETH-Light"/>
                <a:ea typeface="ＭＳ Ｐゴシック" charset="-128"/>
                <a:cs typeface="ETH-Light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ETH-Light"/>
                <a:ea typeface="ＭＳ Ｐゴシック" charset="-128"/>
                <a:cs typeface="ETH-Light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ETH-Light"/>
                <a:ea typeface="ＭＳ Ｐゴシック" charset="-128"/>
                <a:cs typeface="ETH-Light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ETH-Light"/>
                <a:ea typeface="ＭＳ Ｐゴシック" charset="-128"/>
                <a:cs typeface="ETH-Light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ETH-Light"/>
                <a:ea typeface="ＭＳ Ｐゴシック" charset="-128"/>
                <a:cs typeface="ETH-Light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Helvetica" pitchFamily="32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Helvetica" pitchFamily="32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Helvetica" pitchFamily="32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Helvetica" pitchFamily="32" charset="0"/>
              </a:defRPr>
            </a:lvl9pPr>
          </a:lstStyle>
          <a:p>
            <a:r>
              <a:rPr lang="en-US" dirty="0" smtClean="0">
                <a:ea typeface="ＭＳ Ｐゴシック"/>
              </a:rPr>
              <a:t>Simulation</a:t>
            </a:r>
            <a:endParaRPr lang="en-US" dirty="0" smtClean="0">
              <a:ea typeface="ＭＳ Ｐゴシック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9512" y="849412"/>
            <a:ext cx="871296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 eaLnBrk="0" hangingPunct="0">
              <a:buFont typeface="Arial" pitchFamily="34" charset="0"/>
              <a:buChar char="•"/>
            </a:pPr>
            <a:endParaRPr lang="en-US" sz="2000" dirty="0" smtClean="0">
              <a:solidFill>
                <a:srgbClr val="000000"/>
              </a:solidFill>
              <a:latin typeface="ETH Light" pitchFamily="2" charset="0"/>
              <a:ea typeface="ＭＳ Ｐゴシック" pitchFamily="1" charset="-128"/>
            </a:endParaRPr>
          </a:p>
          <a:p>
            <a:pPr marL="742950" lvl="1" indent="-285750" algn="just" eaLnBrk="0" hangingPunct="0">
              <a:buFont typeface="Arial" pitchFamily="34" charset="0"/>
              <a:buChar char="•"/>
            </a:pPr>
            <a:endParaRPr lang="en-US" sz="2000" dirty="0">
              <a:solidFill>
                <a:srgbClr val="000000"/>
              </a:solidFill>
              <a:latin typeface="ETH Light" pitchFamily="2" charset="0"/>
              <a:ea typeface="ＭＳ Ｐゴシック" pitchFamily="1" charset="-128"/>
            </a:endParaRPr>
          </a:p>
          <a:p>
            <a:pPr marL="1200150" lvl="2" indent="-285750" algn="just" eaLnBrk="0" hangingPunct="0">
              <a:buFont typeface="Arial" pitchFamily="34" charset="0"/>
              <a:buChar char="•"/>
            </a:pPr>
            <a:r>
              <a:rPr lang="en-US" sz="2000" dirty="0" smtClean="0">
                <a:latin typeface="ETH-Light"/>
              </a:rPr>
              <a:t>Agent based simulation MATSim</a:t>
            </a:r>
          </a:p>
          <a:p>
            <a:pPr lvl="2" algn="just" eaLnBrk="0" hangingPunct="0"/>
            <a:r>
              <a:rPr lang="en-US" sz="2000" dirty="0" smtClean="0">
                <a:latin typeface="ETH-Light"/>
              </a:rPr>
              <a:t> </a:t>
            </a:r>
          </a:p>
          <a:p>
            <a:pPr marL="1200150" lvl="2" indent="-285750" algn="just" eaLnBrk="0" hangingPunct="0">
              <a:buFont typeface="Arial" pitchFamily="34" charset="0"/>
              <a:buChar char="•"/>
            </a:pPr>
            <a:r>
              <a:rPr lang="en-US" sz="2000" dirty="0" smtClean="0">
                <a:latin typeface="ETH-Light"/>
              </a:rPr>
              <a:t>Scenario: 30km radius around </a:t>
            </a:r>
            <a:r>
              <a:rPr lang="en-US" sz="2000" dirty="0" err="1" smtClean="0">
                <a:latin typeface="ETH-Light"/>
              </a:rPr>
              <a:t>Bellevueplatz</a:t>
            </a:r>
            <a:r>
              <a:rPr lang="en-US" sz="2000" dirty="0" smtClean="0">
                <a:latin typeface="ETH-Light"/>
              </a:rPr>
              <a:t> in Zürich. </a:t>
            </a:r>
          </a:p>
          <a:p>
            <a:pPr marL="1200150" lvl="2" indent="-285750" algn="just" eaLnBrk="0" hangingPunct="0">
              <a:buFont typeface="Arial" pitchFamily="34" charset="0"/>
              <a:buChar char="•"/>
            </a:pPr>
            <a:endParaRPr lang="en-US" sz="2000" dirty="0" smtClean="0">
              <a:latin typeface="ETH-Light"/>
            </a:endParaRPr>
          </a:p>
          <a:p>
            <a:pPr marL="1200150" lvl="2" indent="-285750" algn="just" eaLnBrk="0" hangingPunct="0">
              <a:buFont typeface="Arial" pitchFamily="34" charset="0"/>
              <a:buChar char="•"/>
            </a:pPr>
            <a:r>
              <a:rPr lang="en-US" sz="2000" dirty="0" smtClean="0">
                <a:latin typeface="ETH-Light"/>
              </a:rPr>
              <a:t>Average weekday of 601'788 Agents (2'014’993 Trips)</a:t>
            </a:r>
          </a:p>
          <a:p>
            <a:pPr marL="1200150" lvl="2" indent="-285750" algn="just" eaLnBrk="0" hangingPunct="0">
              <a:buFont typeface="Arial" pitchFamily="34" charset="0"/>
              <a:buChar char="•"/>
            </a:pPr>
            <a:endParaRPr lang="en-US" sz="2000" dirty="0" smtClean="0">
              <a:latin typeface="ETH-Light"/>
            </a:endParaRPr>
          </a:p>
          <a:p>
            <a:pPr marL="1200150" lvl="2" indent="-285750" algn="just" eaLnBrk="0" hangingPunct="0">
              <a:buFont typeface="Arial" pitchFamily="34" charset="0"/>
              <a:buChar char="•"/>
            </a:pPr>
            <a:r>
              <a:rPr lang="en-US" sz="2000" dirty="0" smtClean="0">
                <a:latin typeface="ETH-Light"/>
              </a:rPr>
              <a:t>Total distance =  23’540’957 km (Avg. = 11,68 km)</a:t>
            </a:r>
          </a:p>
          <a:p>
            <a:pPr marL="1200150" lvl="2" indent="-285750" algn="just" eaLnBrk="0" hangingPunct="0">
              <a:buFont typeface="Arial" pitchFamily="34" charset="0"/>
              <a:buChar char="•"/>
            </a:pPr>
            <a:endParaRPr lang="en-US" sz="2000" dirty="0" smtClean="0">
              <a:latin typeface="ETH-Light"/>
            </a:endParaRPr>
          </a:p>
          <a:p>
            <a:pPr marL="1200150" lvl="2" indent="-285750" algn="just" eaLnBrk="0" hangingPunct="0">
              <a:buFont typeface="Arial" pitchFamily="34" charset="0"/>
              <a:buChar char="•"/>
            </a:pPr>
            <a:r>
              <a:rPr lang="en-US" sz="2000" dirty="0" smtClean="0">
                <a:latin typeface="ETH-Light"/>
              </a:rPr>
              <a:t>For each agent has been tested if a convenient carpool could be build</a:t>
            </a:r>
          </a:p>
          <a:p>
            <a:pPr marL="1200150" lvl="2" indent="-285750" algn="just" eaLnBrk="0" hangingPunct="0">
              <a:buFont typeface="Arial" pitchFamily="34" charset="0"/>
              <a:buChar char="•"/>
            </a:pPr>
            <a:endParaRPr lang="en-US" dirty="0" smtClean="0">
              <a:latin typeface="ETH-Light"/>
            </a:endParaRPr>
          </a:p>
          <a:p>
            <a:pPr lvl="2" algn="just" eaLnBrk="0" hangingPunct="0"/>
            <a:endParaRPr lang="en-US" dirty="0" smtClean="0">
              <a:latin typeface="ETH-Light"/>
            </a:endParaRPr>
          </a:p>
          <a:p>
            <a:pPr lvl="2" algn="just" eaLnBrk="0" hangingPunct="0"/>
            <a:r>
              <a:rPr lang="en-US" dirty="0" smtClean="0">
                <a:latin typeface="ETH-Light"/>
              </a:rPr>
              <a:t>Potential between 9 and 35 % of existing trips</a:t>
            </a:r>
            <a:endParaRPr lang="en-US" sz="2000" dirty="0" smtClean="0">
              <a:solidFill>
                <a:srgbClr val="000000"/>
              </a:solidFill>
              <a:latin typeface="ETH Light" pitchFamily="2" charset="0"/>
              <a:ea typeface="ＭＳ Ｐゴシック" pitchFamily="1" charset="-128"/>
            </a:endParaRPr>
          </a:p>
          <a:p>
            <a:pPr marL="1200150" lvl="2" indent="-285750" algn="just" eaLnBrk="0" hangingPunct="0">
              <a:buFont typeface="Arial" pitchFamily="34" charset="0"/>
              <a:buChar char="•"/>
            </a:pPr>
            <a:endParaRPr lang="en-US" sz="2000" dirty="0" smtClean="0">
              <a:latin typeface="ETH Ligh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95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endParaRPr lang="de-CH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8032" y="303312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ETH-Light"/>
                <a:ea typeface="ＭＳ Ｐゴシック" charset="-128"/>
                <a:cs typeface="ETH-Light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ETH-Light"/>
                <a:ea typeface="ＭＳ Ｐゴシック" charset="-128"/>
                <a:cs typeface="ETH-Light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ETH-Light"/>
                <a:ea typeface="ＭＳ Ｐゴシック" charset="-128"/>
                <a:cs typeface="ETH-Light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ETH-Light"/>
                <a:ea typeface="ＭＳ Ｐゴシック" charset="-128"/>
                <a:cs typeface="ETH-Light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ETH-Light"/>
                <a:ea typeface="ＭＳ Ｐゴシック" charset="-128"/>
                <a:cs typeface="ETH-Light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Helvetica" pitchFamily="32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Helvetica" pitchFamily="32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Helvetica" pitchFamily="32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Helvetica" pitchFamily="32" charset="0"/>
              </a:defRPr>
            </a:lvl9pPr>
          </a:lstStyle>
          <a:p>
            <a:r>
              <a:rPr lang="en-US" dirty="0" smtClean="0">
                <a:ea typeface="ＭＳ Ｐゴシック"/>
              </a:rPr>
              <a:t>Remarks</a:t>
            </a:r>
          </a:p>
        </p:txBody>
      </p:sp>
      <p:sp>
        <p:nvSpPr>
          <p:cNvPr id="2" name="Rectangle 1"/>
          <p:cNvSpPr/>
          <p:nvPr/>
        </p:nvSpPr>
        <p:spPr>
          <a:xfrm>
            <a:off x="179512" y="849412"/>
            <a:ext cx="871296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 eaLnBrk="0" hangingPunct="0">
              <a:buFont typeface="Arial" pitchFamily="34" charset="0"/>
              <a:buChar char="•"/>
            </a:pPr>
            <a:endParaRPr lang="en-US" sz="2000" dirty="0" smtClean="0">
              <a:solidFill>
                <a:srgbClr val="000000"/>
              </a:solidFill>
              <a:latin typeface="ETH Light" pitchFamily="2" charset="0"/>
              <a:ea typeface="ＭＳ Ｐゴシック" pitchFamily="1" charset="-128"/>
            </a:endParaRPr>
          </a:p>
          <a:p>
            <a:pPr marL="742950" lvl="1" indent="-285750" algn="just" eaLnBrk="0" hangingPunct="0">
              <a:buFont typeface="Arial" pitchFamily="34" charset="0"/>
              <a:buChar char="•"/>
            </a:pPr>
            <a:endParaRPr lang="en-US" sz="2000" dirty="0">
              <a:solidFill>
                <a:srgbClr val="000000"/>
              </a:solidFill>
              <a:latin typeface="ETH Light" pitchFamily="2" charset="0"/>
              <a:ea typeface="ＭＳ Ｐゴシック" pitchFamily="1" charset="-128"/>
            </a:endParaRPr>
          </a:p>
          <a:p>
            <a:pPr marL="742950" lvl="1" indent="-285750" algn="just" eaLnBrk="0" hangingPunct="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ETH-Light"/>
                <a:ea typeface="ＭＳ Ｐゴシック" pitchFamily="1" charset="-128"/>
              </a:rPr>
              <a:t>Is carpooling really on the verge of a breakthrough in Switzerland?</a:t>
            </a:r>
          </a:p>
          <a:p>
            <a:pPr marL="742950" lvl="1" indent="-285750" algn="just" eaLnBrk="0" hangingPunct="0">
              <a:buFont typeface="Arial" pitchFamily="34" charset="0"/>
              <a:buChar char="•"/>
            </a:pPr>
            <a:endParaRPr lang="en-US" sz="2000" dirty="0">
              <a:solidFill>
                <a:srgbClr val="000000"/>
              </a:solidFill>
              <a:latin typeface="ETH-Light"/>
              <a:ea typeface="ＭＳ Ｐゴシック" pitchFamily="1" charset="-128"/>
            </a:endParaRPr>
          </a:p>
          <a:p>
            <a:pPr marL="742950" lvl="1" indent="-285750" algn="just" eaLnBrk="0" hangingPunct="0">
              <a:buFont typeface="Arial" pitchFamily="34" charset="0"/>
              <a:buChar char="•"/>
            </a:pPr>
            <a:endParaRPr lang="en-US" sz="2000" dirty="0" smtClean="0">
              <a:solidFill>
                <a:srgbClr val="000000"/>
              </a:solidFill>
              <a:latin typeface="ETH-Light"/>
              <a:ea typeface="ＭＳ Ｐゴシック" pitchFamily="1" charset="-128"/>
            </a:endParaRPr>
          </a:p>
          <a:p>
            <a:pPr marL="742950" lvl="1" indent="-285750" algn="just" eaLnBrk="0" hangingPunct="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ETH-Light"/>
                <a:ea typeface="ＭＳ Ｐゴシック" pitchFamily="1" charset="-128"/>
              </a:rPr>
              <a:t>Possible </a:t>
            </a:r>
            <a:r>
              <a:rPr lang="en-US" sz="2000" dirty="0" smtClean="0">
                <a:solidFill>
                  <a:srgbClr val="000000"/>
                </a:solidFill>
                <a:latin typeface="ETH-Light"/>
                <a:ea typeface="ＭＳ Ｐゴシック" pitchFamily="1" charset="-128"/>
              </a:rPr>
              <a:t>reasons of the (for carpooling very positive</a:t>
            </a:r>
            <a:r>
              <a:rPr lang="en-US" sz="2000" dirty="0">
                <a:solidFill>
                  <a:srgbClr val="000000"/>
                </a:solidFill>
                <a:latin typeface="ETH-Light"/>
                <a:ea typeface="ＭＳ Ｐゴシック" pitchFamily="1" charset="-128"/>
              </a:rPr>
              <a:t>) results </a:t>
            </a:r>
            <a:r>
              <a:rPr lang="en-US" sz="2000" dirty="0" smtClean="0">
                <a:solidFill>
                  <a:srgbClr val="000000"/>
                </a:solidFill>
                <a:latin typeface="ETH-Light"/>
                <a:ea typeface="ＭＳ Ｐゴシック" pitchFamily="1" charset="-128"/>
              </a:rPr>
              <a:t>are:</a:t>
            </a:r>
          </a:p>
          <a:p>
            <a:pPr marL="1200150" lvl="2" indent="-285750" algn="just" eaLnBrk="0" hangingPunct="0">
              <a:buFont typeface="Arial" pitchFamily="34" charset="0"/>
              <a:buChar char="•"/>
            </a:pPr>
            <a:endParaRPr lang="en-US" sz="2000" dirty="0">
              <a:solidFill>
                <a:srgbClr val="000000"/>
              </a:solidFill>
              <a:latin typeface="ETH-Light"/>
              <a:ea typeface="ＭＳ Ｐゴシック" pitchFamily="1" charset="-128"/>
            </a:endParaRPr>
          </a:p>
          <a:p>
            <a:pPr marL="1200150" lvl="2" indent="-285750" algn="just" eaLnBrk="0" hangingPunct="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ETH-Light"/>
                <a:ea typeface="ＭＳ Ｐゴシック" pitchFamily="1" charset="-128"/>
              </a:rPr>
              <a:t>Reflects </a:t>
            </a:r>
            <a:r>
              <a:rPr lang="en-US" sz="2000" dirty="0" smtClean="0">
                <a:solidFill>
                  <a:srgbClr val="000000"/>
                </a:solidFill>
                <a:latin typeface="ETH-Light"/>
                <a:ea typeface="ＭＳ Ｐゴシック" pitchFamily="1" charset="-128"/>
              </a:rPr>
              <a:t>some assumptions on carpooling which might be unrealistic for some potential participants (temporal deviation, available matches, etc.)</a:t>
            </a:r>
          </a:p>
          <a:p>
            <a:pPr marL="1200150" lvl="2" indent="-285750" algn="just" eaLnBrk="0" hangingPunct="0">
              <a:buFont typeface="Arial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ETH-Light"/>
                <a:ea typeface="ＭＳ Ｐゴシック" pitchFamily="1" charset="-128"/>
              </a:rPr>
              <a:t>SP sometimes closer to self-representation than to </a:t>
            </a:r>
            <a:r>
              <a:rPr lang="en-US" sz="2000" dirty="0" smtClean="0">
                <a:solidFill>
                  <a:srgbClr val="000000"/>
                </a:solidFill>
                <a:latin typeface="ETH-Light"/>
                <a:ea typeface="ＭＳ Ｐゴシック" pitchFamily="1" charset="-128"/>
              </a:rPr>
              <a:t>reality</a:t>
            </a:r>
          </a:p>
          <a:p>
            <a:pPr marL="1200150" lvl="2" indent="-285750" algn="just" eaLnBrk="0" hangingPunct="0">
              <a:buFont typeface="Arial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ETH-Light"/>
                <a:ea typeface="ＭＳ Ｐゴシック" pitchFamily="1" charset="-128"/>
              </a:rPr>
              <a:t>Sample </a:t>
            </a:r>
            <a:r>
              <a:rPr lang="en-US" sz="2000" dirty="0" smtClean="0">
                <a:solidFill>
                  <a:srgbClr val="000000"/>
                </a:solidFill>
                <a:latin typeface="ETH-Light"/>
                <a:ea typeface="ＭＳ Ｐゴシック" pitchFamily="1" charset="-128"/>
              </a:rPr>
              <a:t>bias (self-selection effect)</a:t>
            </a:r>
            <a:endParaRPr lang="en-US" sz="2000" dirty="0">
              <a:solidFill>
                <a:srgbClr val="000000"/>
              </a:solidFill>
              <a:latin typeface="ETH-Light"/>
              <a:ea typeface="ＭＳ Ｐゴシック" pitchFamily="1" charset="-128"/>
            </a:endParaRPr>
          </a:p>
          <a:p>
            <a:pPr marL="1200150" lvl="2" indent="-285750" algn="just" eaLnBrk="0" hangingPunct="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ETH-Light"/>
                <a:ea typeface="ＭＳ Ｐゴシック" pitchFamily="1" charset="-128"/>
              </a:rPr>
              <a:t>Learning process</a:t>
            </a:r>
            <a:r>
              <a:rPr lang="en-US" sz="2000" dirty="0" smtClean="0">
                <a:solidFill>
                  <a:srgbClr val="000000"/>
                </a:solidFill>
                <a:latin typeface="ETH-Light"/>
                <a:ea typeface="ＭＳ Ｐゴシック" pitchFamily="1" charset="-128"/>
              </a:rPr>
              <a:t>?</a:t>
            </a:r>
            <a:endParaRPr lang="en-US" sz="2000" dirty="0" smtClean="0">
              <a:solidFill>
                <a:srgbClr val="000000"/>
              </a:solidFill>
              <a:latin typeface="ETH Light" pitchFamily="2" charset="0"/>
              <a:ea typeface="ＭＳ Ｐゴシック" pitchFamily="1" charset="-128"/>
            </a:endParaRPr>
          </a:p>
          <a:p>
            <a:pPr marL="1200150" lvl="2" indent="-285750" algn="just" eaLnBrk="0" hangingPunct="0">
              <a:buFont typeface="Arial" pitchFamily="34" charset="0"/>
              <a:buChar char="•"/>
            </a:pPr>
            <a:endParaRPr lang="en-US" sz="2000" dirty="0" smtClean="0">
              <a:latin typeface="ETH Ligh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2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endParaRPr lang="de-CH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8032" y="303312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ETH-Light"/>
                <a:ea typeface="ＭＳ Ｐゴシック" charset="-128"/>
                <a:cs typeface="ETH-Light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ETH-Light"/>
                <a:ea typeface="ＭＳ Ｐゴシック" charset="-128"/>
                <a:cs typeface="ETH-Light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ETH-Light"/>
                <a:ea typeface="ＭＳ Ｐゴシック" charset="-128"/>
                <a:cs typeface="ETH-Light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ETH-Light"/>
                <a:ea typeface="ＭＳ Ｐゴシック" charset="-128"/>
                <a:cs typeface="ETH-Light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ETH-Light"/>
                <a:ea typeface="ＭＳ Ｐゴシック" charset="-128"/>
                <a:cs typeface="ETH-Light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Helvetica" pitchFamily="32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Helvetica" pitchFamily="32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Helvetica" pitchFamily="32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Helvetica" pitchFamily="32" charset="0"/>
              </a:defRPr>
            </a:lvl9pPr>
          </a:lstStyle>
          <a:p>
            <a:r>
              <a:rPr lang="en-US" dirty="0" smtClean="0">
                <a:ea typeface="ＭＳ Ｐゴシック"/>
              </a:rPr>
              <a:t>Conclusions</a:t>
            </a:r>
          </a:p>
        </p:txBody>
      </p:sp>
      <p:sp>
        <p:nvSpPr>
          <p:cNvPr id="2" name="Rectangle 1"/>
          <p:cNvSpPr/>
          <p:nvPr/>
        </p:nvSpPr>
        <p:spPr>
          <a:xfrm>
            <a:off x="179512" y="849412"/>
            <a:ext cx="87129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 eaLnBrk="0" hangingPunct="0">
              <a:buFont typeface="Arial" pitchFamily="34" charset="0"/>
              <a:buChar char="•"/>
            </a:pPr>
            <a:endParaRPr lang="en-US" sz="2000" dirty="0" smtClean="0">
              <a:solidFill>
                <a:srgbClr val="000000"/>
              </a:solidFill>
              <a:latin typeface="ETH Light" pitchFamily="2" charset="0"/>
              <a:ea typeface="ＭＳ Ｐゴシック" pitchFamily="1" charset="-128"/>
            </a:endParaRPr>
          </a:p>
          <a:p>
            <a:pPr marL="742950" lvl="1" indent="-285750" algn="just" eaLnBrk="0" hangingPunct="0">
              <a:buFont typeface="Arial" pitchFamily="34" charset="0"/>
              <a:buChar char="•"/>
            </a:pPr>
            <a:endParaRPr lang="en-US" sz="2000" dirty="0">
              <a:solidFill>
                <a:srgbClr val="000000"/>
              </a:solidFill>
              <a:latin typeface="ETH Light" pitchFamily="2" charset="0"/>
              <a:ea typeface="ＭＳ Ｐゴシック" pitchFamily="1" charset="-128"/>
            </a:endParaRPr>
          </a:p>
          <a:p>
            <a:pPr marL="742950" lvl="1" indent="-285750" algn="just" eaLnBrk="0" hangingPunct="0">
              <a:buFont typeface="Arial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ETH-Light"/>
                <a:ea typeface="ＭＳ Ｐゴシック" pitchFamily="1" charset="-128"/>
              </a:rPr>
              <a:t>Overall, the existence of a good unexploited potential for carpooling in Switzerland is suggested. </a:t>
            </a:r>
            <a:endParaRPr lang="en-US" sz="2000" dirty="0" smtClean="0">
              <a:solidFill>
                <a:srgbClr val="000000"/>
              </a:solidFill>
              <a:latin typeface="ETH-Light"/>
              <a:ea typeface="ＭＳ Ｐゴシック" pitchFamily="1" charset="-128"/>
            </a:endParaRPr>
          </a:p>
          <a:p>
            <a:pPr marL="742950" lvl="1" indent="-285750" algn="just" eaLnBrk="0" hangingPunct="0">
              <a:buFont typeface="Arial" pitchFamily="34" charset="0"/>
              <a:buChar char="•"/>
            </a:pPr>
            <a:endParaRPr lang="en-US" sz="2000" dirty="0">
              <a:solidFill>
                <a:srgbClr val="000000"/>
              </a:solidFill>
              <a:latin typeface="ETH-Light"/>
              <a:ea typeface="ＭＳ Ｐゴシック" pitchFamily="1" charset="-128"/>
            </a:endParaRPr>
          </a:p>
          <a:p>
            <a:pPr marL="742950" lvl="1" indent="-285750" algn="just" eaLnBrk="0" hangingPunct="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ETH-Light"/>
                <a:ea typeface="ＭＳ Ｐゴシック" pitchFamily="1" charset="-128"/>
              </a:rPr>
              <a:t>In general the public shows interest in innovative transport solutions</a:t>
            </a:r>
          </a:p>
          <a:p>
            <a:pPr lvl="1" algn="just" eaLnBrk="0" hangingPunct="0"/>
            <a:endParaRPr lang="en-US" sz="2000" dirty="0" smtClean="0">
              <a:solidFill>
                <a:srgbClr val="000000"/>
              </a:solidFill>
              <a:latin typeface="ETH-Light"/>
              <a:ea typeface="ＭＳ Ｐゴシック" pitchFamily="1" charset="-128"/>
            </a:endParaRPr>
          </a:p>
          <a:p>
            <a:pPr marL="742950" lvl="1" indent="-285750" algn="just" eaLnBrk="0" hangingPunct="0">
              <a:buFont typeface="Arial" pitchFamily="34" charset="0"/>
              <a:buChar char="•"/>
            </a:pPr>
            <a:endParaRPr lang="en-US" sz="2000" dirty="0" smtClean="0">
              <a:solidFill>
                <a:srgbClr val="000000"/>
              </a:solidFill>
              <a:latin typeface="ETH-Light"/>
              <a:ea typeface="ＭＳ Ｐゴシック" pitchFamily="1" charset="-128"/>
            </a:endParaRPr>
          </a:p>
          <a:p>
            <a:pPr marL="742950" lvl="1" indent="-285750" algn="just" eaLnBrk="0" hangingPunct="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ETH-Light"/>
                <a:ea typeface="ＭＳ Ｐゴシック" pitchFamily="1" charset="-128"/>
              </a:rPr>
              <a:t>Technology might help exploiting this potential</a:t>
            </a:r>
          </a:p>
          <a:p>
            <a:pPr marL="742950" lvl="1" indent="-285750" algn="just" eaLnBrk="0" hangingPunct="0">
              <a:buFont typeface="Arial" pitchFamily="34" charset="0"/>
              <a:buChar char="•"/>
            </a:pPr>
            <a:endParaRPr lang="en-US" sz="2000" dirty="0">
              <a:solidFill>
                <a:srgbClr val="000000"/>
              </a:solidFill>
              <a:latin typeface="ETH-Light"/>
              <a:ea typeface="ＭＳ Ｐゴシック" pitchFamily="1" charset="-128"/>
            </a:endParaRPr>
          </a:p>
          <a:p>
            <a:pPr marL="742950" lvl="1" indent="-285750" algn="just" eaLnBrk="0" hangingPunct="0">
              <a:buFont typeface="Arial" pitchFamily="34" charset="0"/>
              <a:buChar char="•"/>
            </a:pPr>
            <a:endParaRPr lang="en-US" sz="2000" dirty="0" smtClean="0">
              <a:solidFill>
                <a:srgbClr val="000000"/>
              </a:solidFill>
              <a:latin typeface="ETH-Light"/>
              <a:ea typeface="ＭＳ Ｐゴシック" pitchFamily="1" charset="-128"/>
            </a:endParaRPr>
          </a:p>
          <a:p>
            <a:pPr marL="742950" lvl="1" indent="-285750" algn="just" eaLnBrk="0" hangingPunct="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ETH-Light"/>
                <a:ea typeface="ＭＳ Ｐゴシック" pitchFamily="1" charset="-128"/>
              </a:rPr>
              <a:t>The context is positive for innovation in transport and for all forms of “shared economy”</a:t>
            </a:r>
            <a:endParaRPr lang="en-US" sz="2000" dirty="0">
              <a:solidFill>
                <a:srgbClr val="000000"/>
              </a:solidFill>
              <a:latin typeface="ETH-Light"/>
              <a:ea typeface="ＭＳ Ｐゴシック" pitchFamily="1" charset="-128"/>
            </a:endParaRPr>
          </a:p>
          <a:p>
            <a:pPr marL="742950" lvl="1" indent="-285750" algn="just" eaLnBrk="0" hangingPunct="0">
              <a:buFont typeface="Arial" pitchFamily="34" charset="0"/>
              <a:buChar char="•"/>
            </a:pPr>
            <a:endParaRPr lang="en-US" sz="2000" dirty="0">
              <a:solidFill>
                <a:srgbClr val="000000"/>
              </a:solidFill>
              <a:latin typeface="ETH Light" pitchFamily="2" charset="0"/>
              <a:ea typeface="ＭＳ Ｐゴシック" pitchFamily="1" charset="-128"/>
            </a:endParaRPr>
          </a:p>
          <a:p>
            <a:pPr marL="742950" lvl="1" indent="-285750" algn="just" eaLnBrk="0" hangingPunct="0">
              <a:buFont typeface="Arial" pitchFamily="34" charset="0"/>
              <a:buChar char="•"/>
            </a:pPr>
            <a:endParaRPr lang="en-US" sz="2000" dirty="0" smtClean="0">
              <a:solidFill>
                <a:srgbClr val="000000"/>
              </a:solidFill>
              <a:latin typeface="ETH Light" pitchFamily="2" charset="0"/>
              <a:ea typeface="ＭＳ Ｐゴシック" pitchFamily="1" charset="-128"/>
            </a:endParaRPr>
          </a:p>
          <a:p>
            <a:pPr marL="742950" lvl="1" indent="-285750" algn="just" eaLnBrk="0" hangingPunct="0">
              <a:buFont typeface="Arial" pitchFamily="34" charset="0"/>
              <a:buChar char="•"/>
            </a:pPr>
            <a:endParaRPr lang="en-US" sz="2000" dirty="0" smtClean="0">
              <a:solidFill>
                <a:srgbClr val="000000"/>
              </a:solidFill>
              <a:latin typeface="ETH Light" pitchFamily="2" charset="0"/>
              <a:ea typeface="ＭＳ Ｐゴシック" pitchFamily="1" charset="-128"/>
            </a:endParaRPr>
          </a:p>
          <a:p>
            <a:pPr marL="742950" lvl="1" indent="-285750" algn="just" eaLnBrk="0" hangingPunct="0">
              <a:buFont typeface="Arial" pitchFamily="34" charset="0"/>
              <a:buChar char="•"/>
            </a:pPr>
            <a:endParaRPr lang="en-US" sz="2000" dirty="0" smtClean="0">
              <a:solidFill>
                <a:srgbClr val="000000"/>
              </a:solidFill>
              <a:latin typeface="ETH Light" pitchFamily="2" charset="0"/>
              <a:ea typeface="ＭＳ Ｐゴシック" pitchFamily="1" charset="-128"/>
            </a:endParaRPr>
          </a:p>
          <a:p>
            <a:pPr lvl="2" algn="just" eaLnBrk="0" hangingPunct="0"/>
            <a:endParaRPr lang="en-US" sz="2000" dirty="0" smtClean="0">
              <a:latin typeface="ETH Ligh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803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endParaRPr lang="en-US" dirty="0" smtClean="0"/>
          </a:p>
          <a:p>
            <a:pPr algn="ctr" eaLnBrk="1" hangingPunct="1"/>
            <a:r>
              <a:rPr lang="en-US" sz="3600" dirty="0" smtClean="0"/>
              <a:t> Thank you for your attention!</a:t>
            </a:r>
          </a:p>
        </p:txBody>
      </p:sp>
    </p:spTree>
    <p:extLst>
      <p:ext uri="{BB962C8B-B14F-4D97-AF65-F5344CB8AC3E}">
        <p14:creationId xmlns:p14="http://schemas.microsoft.com/office/powerpoint/2010/main" val="201791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649"/>
            <a:ext cx="7772400" cy="577552"/>
          </a:xfrm>
        </p:spPr>
        <p:txBody>
          <a:bodyPr/>
          <a:lstStyle/>
          <a:p>
            <a:r>
              <a:rPr lang="en-US" dirty="0" smtClean="0">
                <a:ea typeface="ＭＳ Ｐゴシック"/>
              </a:rPr>
              <a:t>Correlation willingness </a:t>
            </a:r>
            <a:r>
              <a:rPr lang="en-US" dirty="0">
                <a:ea typeface="ＭＳ Ｐゴシック"/>
              </a:rPr>
              <a:t>to be a </a:t>
            </a:r>
            <a:r>
              <a:rPr lang="en-US" dirty="0" smtClean="0">
                <a:ea typeface="ＭＳ Ｐゴシック"/>
              </a:rPr>
              <a:t>driver/passenger</a:t>
            </a:r>
            <a:endParaRPr lang="en-US" dirty="0">
              <a:ea typeface="ＭＳ Ｐゴシック"/>
            </a:endParaRPr>
          </a:p>
        </p:txBody>
      </p:sp>
      <p:sp>
        <p:nvSpPr>
          <p:cNvPr id="27650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>
              <a:ea typeface="ＭＳ Ｐゴシック"/>
            </a:endParaRPr>
          </a:p>
          <a:p>
            <a:pPr lvl="1"/>
            <a:endParaRPr lang="en-US" dirty="0" smtClean="0">
              <a:ea typeface="ＭＳ Ｐゴシック"/>
            </a:endParaRPr>
          </a:p>
          <a:p>
            <a:endParaRPr lang="en-US" sz="1800" b="1" dirty="0" smtClean="0">
              <a:ea typeface="ＭＳ Ｐゴシック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0195951"/>
              </p:ext>
            </p:extLst>
          </p:nvPr>
        </p:nvGraphicFramePr>
        <p:xfrm>
          <a:off x="0" y="980728"/>
          <a:ext cx="9144000" cy="5877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2991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/>
              </a:rPr>
              <a:t>Strategy to upscale carpooling</a:t>
            </a:r>
          </a:p>
        </p:txBody>
      </p:sp>
      <p:sp>
        <p:nvSpPr>
          <p:cNvPr id="2765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386536"/>
          </a:xfrm>
        </p:spPr>
        <p:txBody>
          <a:bodyPr/>
          <a:lstStyle/>
          <a:p>
            <a:pPr marL="457200" lvl="1" indent="0">
              <a:buNone/>
            </a:pPr>
            <a:endParaRPr lang="en-US" dirty="0" smtClean="0">
              <a:ea typeface="ＭＳ Ｐゴシック"/>
            </a:endParaRPr>
          </a:p>
          <a:p>
            <a:r>
              <a:rPr lang="en-US" i="1" dirty="0" smtClean="0"/>
              <a:t>Enthusiastic environmentalist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Early phase, little advertisement</a:t>
            </a:r>
            <a:r>
              <a:rPr lang="en-US" dirty="0" smtClean="0"/>
              <a:t> centered on environmental benefits</a:t>
            </a:r>
          </a:p>
          <a:p>
            <a:endParaRPr lang="en-US" dirty="0" smtClean="0"/>
          </a:p>
          <a:p>
            <a:r>
              <a:rPr lang="en-US" i="1" dirty="0" smtClean="0"/>
              <a:t>Skeptical environmentalist</a:t>
            </a:r>
            <a:r>
              <a:rPr lang="en-US" dirty="0" smtClean="0"/>
              <a:t>  </a:t>
            </a:r>
            <a:r>
              <a:rPr lang="en-US" dirty="0" smtClean="0">
                <a:sym typeface="Wingdings" pitchFamily="2" charset="2"/>
              </a:rPr>
              <a:t> When most flaws are solved, large advertisement centered on environmental benefits, safety, reliability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i="1" dirty="0" smtClean="0"/>
              <a:t>Pragmatic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When evidence of personal benefits emerges from practice, large advertisement centered on reliability and personal benefits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i="1" dirty="0" smtClean="0"/>
              <a:t>Non-interested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No advertisement at all, might change if carpooling become mainstream</a:t>
            </a:r>
          </a:p>
          <a:p>
            <a:endParaRPr lang="en-US" sz="1800" b="1" dirty="0" smtClean="0"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97922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/>
              </a:rPr>
              <a:t>Statistics: Sample vs. Micro-census </a:t>
            </a:r>
          </a:p>
        </p:txBody>
      </p:sp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685800" y="850776"/>
            <a:ext cx="7772400" cy="5458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/>
            <a:endParaRPr lang="de-DE" dirty="0"/>
          </a:p>
          <a:p>
            <a:pPr marL="800100" lvl="1" indent="-342900" eaLnBrk="0" hangingPunct="0">
              <a:buFont typeface="Arial" charset="0"/>
              <a:buChar char="•"/>
            </a:pPr>
            <a:endParaRPr lang="en-US" sz="2000" dirty="0" smtClean="0">
              <a:latin typeface="ETH Light" pitchFamily="2" charset="0"/>
              <a:ea typeface="ETH-Light"/>
              <a:cs typeface="ETH-Light"/>
            </a:endParaRPr>
          </a:p>
          <a:p>
            <a:pPr marL="800100" lvl="1" indent="-342900" eaLnBrk="0" hangingPunct="0">
              <a:buFont typeface="Arial" charset="0"/>
              <a:buChar char="•"/>
            </a:pPr>
            <a:r>
              <a:rPr lang="en-US" sz="2000" dirty="0" smtClean="0">
                <a:latin typeface="ETH Light" pitchFamily="2" charset="0"/>
                <a:ea typeface="ETH-Light"/>
                <a:cs typeface="ETH-Light"/>
              </a:rPr>
              <a:t>Gender= </a:t>
            </a:r>
            <a:r>
              <a:rPr lang="en-US" sz="2000" b="1" dirty="0" smtClean="0">
                <a:latin typeface="ETH Light" pitchFamily="2" charset="0"/>
                <a:ea typeface="ETH-Light"/>
                <a:cs typeface="ETH-Light"/>
              </a:rPr>
              <a:t>+</a:t>
            </a:r>
            <a:r>
              <a:rPr lang="en-US" sz="2000" dirty="0" smtClean="0">
                <a:latin typeface="ETH Light" pitchFamily="2" charset="0"/>
                <a:ea typeface="ETH-Light"/>
                <a:cs typeface="ETH-Light"/>
              </a:rPr>
              <a:t>  Male</a:t>
            </a:r>
          </a:p>
          <a:p>
            <a:pPr marL="800100" lvl="1" indent="-342900" eaLnBrk="0" hangingPunct="0">
              <a:buFont typeface="Arial" charset="0"/>
              <a:buChar char="•"/>
            </a:pPr>
            <a:endParaRPr lang="en-US" sz="2000" dirty="0" smtClean="0">
              <a:latin typeface="ETH Light" pitchFamily="2" charset="0"/>
              <a:ea typeface="ETH-Light"/>
              <a:cs typeface="ETH-Light"/>
            </a:endParaRPr>
          </a:p>
          <a:p>
            <a:pPr marL="800100" lvl="1" indent="-342900" eaLnBrk="0" hangingPunct="0">
              <a:buFont typeface="Arial" charset="0"/>
              <a:buChar char="•"/>
            </a:pPr>
            <a:r>
              <a:rPr lang="en-US" sz="2000" dirty="0" smtClean="0">
                <a:latin typeface="ETH Light" pitchFamily="2" charset="0"/>
                <a:ea typeface="ETH-Light"/>
                <a:cs typeface="ETH-Light"/>
              </a:rPr>
              <a:t>Age:  </a:t>
            </a:r>
            <a:r>
              <a:rPr lang="en-US" sz="2000" b="1" dirty="0" smtClean="0">
                <a:latin typeface="ETH Light" pitchFamily="2" charset="0"/>
                <a:ea typeface="ETH-Light"/>
                <a:cs typeface="ETH-Light"/>
              </a:rPr>
              <a:t>-</a:t>
            </a:r>
            <a:r>
              <a:rPr lang="en-US" sz="2000" dirty="0" smtClean="0">
                <a:latin typeface="ETH Light" pitchFamily="2" charset="0"/>
                <a:ea typeface="ETH-Light"/>
                <a:cs typeface="ETH-Light"/>
              </a:rPr>
              <a:t> Young </a:t>
            </a:r>
            <a:r>
              <a:rPr lang="en-US" sz="2000" b="1" dirty="0" smtClean="0">
                <a:latin typeface="ETH Light" pitchFamily="2" charset="0"/>
                <a:ea typeface="ETH-Light"/>
                <a:cs typeface="ETH-Light"/>
              </a:rPr>
              <a:t>+</a:t>
            </a:r>
            <a:r>
              <a:rPr lang="en-US" sz="2000" dirty="0" smtClean="0">
                <a:latin typeface="ETH Light" pitchFamily="2" charset="0"/>
                <a:ea typeface="ETH-Light"/>
                <a:cs typeface="ETH-Light"/>
              </a:rPr>
              <a:t> Middle Age</a:t>
            </a:r>
          </a:p>
          <a:p>
            <a:pPr marL="800100" lvl="1" indent="-342900" eaLnBrk="0" hangingPunct="0">
              <a:buFont typeface="Arial" charset="0"/>
              <a:buChar char="•"/>
            </a:pPr>
            <a:endParaRPr lang="en-US" sz="2000" dirty="0" smtClean="0">
              <a:latin typeface="ETH Light" pitchFamily="2" charset="0"/>
              <a:ea typeface="ETH-Light"/>
              <a:cs typeface="ETH-Light"/>
            </a:endParaRPr>
          </a:p>
          <a:p>
            <a:pPr marL="800100" lvl="1" indent="-342900" eaLnBrk="0" hangingPunct="0">
              <a:buFont typeface="Arial" charset="0"/>
              <a:buChar char="•"/>
            </a:pPr>
            <a:r>
              <a:rPr lang="en-US" sz="2000" dirty="0" smtClean="0">
                <a:latin typeface="ETH Light" pitchFamily="2" charset="0"/>
                <a:ea typeface="ETH-Light"/>
                <a:cs typeface="ETH-Light"/>
              </a:rPr>
              <a:t> Education: </a:t>
            </a:r>
            <a:r>
              <a:rPr lang="en-US" sz="2000" b="1" dirty="0" smtClean="0">
                <a:latin typeface="ETH Light" pitchFamily="2" charset="0"/>
                <a:ea typeface="ETH-Light"/>
                <a:cs typeface="ETH-Light"/>
              </a:rPr>
              <a:t>++</a:t>
            </a:r>
            <a:r>
              <a:rPr lang="en-US" sz="2000" dirty="0" smtClean="0">
                <a:latin typeface="ETH Light" pitchFamily="2" charset="0"/>
                <a:ea typeface="ETH-Light"/>
                <a:cs typeface="ETH-Light"/>
              </a:rPr>
              <a:t> Tertiary </a:t>
            </a:r>
          </a:p>
          <a:p>
            <a:pPr marL="800100" lvl="1" indent="-342900" eaLnBrk="0" hangingPunct="0">
              <a:buFont typeface="Arial" charset="0"/>
              <a:buChar char="•"/>
            </a:pPr>
            <a:endParaRPr lang="en-US" sz="2000" dirty="0" smtClean="0">
              <a:latin typeface="ETH Light" pitchFamily="2" charset="0"/>
              <a:ea typeface="ETH-Light"/>
              <a:cs typeface="ETH-Light"/>
            </a:endParaRPr>
          </a:p>
          <a:p>
            <a:pPr marL="800100" lvl="1" indent="-342900" eaLnBrk="0" hangingPunct="0">
              <a:buFont typeface="Arial" charset="0"/>
              <a:buChar char="•"/>
            </a:pPr>
            <a:r>
              <a:rPr lang="en-US" sz="2000" dirty="0" smtClean="0">
                <a:latin typeface="ETH Light" pitchFamily="2" charset="0"/>
                <a:ea typeface="ETH-Light"/>
                <a:cs typeface="ETH-Light"/>
              </a:rPr>
              <a:t>Household Size:  </a:t>
            </a:r>
            <a:r>
              <a:rPr lang="en-US" sz="2000" b="1" dirty="0" smtClean="0">
                <a:latin typeface="ETH Light" pitchFamily="2" charset="0"/>
                <a:ea typeface="ETH-Light"/>
                <a:cs typeface="ETH-Light"/>
              </a:rPr>
              <a:t>+</a:t>
            </a:r>
            <a:r>
              <a:rPr lang="en-US" sz="2000" dirty="0" smtClean="0">
                <a:latin typeface="ETH Light" pitchFamily="2" charset="0"/>
                <a:ea typeface="ETH-Light"/>
                <a:cs typeface="ETH-Light"/>
              </a:rPr>
              <a:t> Larger households</a:t>
            </a:r>
            <a:endParaRPr lang="en-US" sz="2000" dirty="0">
              <a:latin typeface="ETH Light" pitchFamily="2" charset="0"/>
              <a:ea typeface="ETH-Light"/>
              <a:cs typeface="ETH-Light"/>
            </a:endParaRPr>
          </a:p>
          <a:p>
            <a:pPr marL="800100" lvl="1" indent="-342900" eaLnBrk="0" hangingPunct="0">
              <a:buFont typeface="Arial" charset="0"/>
              <a:buChar char="•"/>
            </a:pPr>
            <a:endParaRPr lang="en-US" sz="2000" dirty="0" smtClean="0">
              <a:latin typeface="ETH Light" pitchFamily="2" charset="0"/>
              <a:ea typeface="ETH-Light"/>
              <a:cs typeface="ETH-Light"/>
            </a:endParaRPr>
          </a:p>
          <a:p>
            <a:pPr marL="800100" lvl="1" indent="-342900" eaLnBrk="0" hangingPunct="0">
              <a:buFont typeface="Arial" charset="0"/>
              <a:buChar char="•"/>
            </a:pPr>
            <a:r>
              <a:rPr lang="en-US" sz="2000" dirty="0" smtClean="0">
                <a:latin typeface="ETH Light" pitchFamily="2" charset="0"/>
                <a:ea typeface="ETH-Light"/>
                <a:cs typeface="ETH-Light"/>
              </a:rPr>
              <a:t>Cars in the household:  </a:t>
            </a:r>
            <a:r>
              <a:rPr lang="en-US" sz="2000" b="1" dirty="0" smtClean="0">
                <a:latin typeface="ETH Light" pitchFamily="2" charset="0"/>
                <a:ea typeface="ETH-Light"/>
                <a:cs typeface="ETH-Light"/>
              </a:rPr>
              <a:t>+</a:t>
            </a:r>
            <a:r>
              <a:rPr lang="en-US" sz="2000" dirty="0" smtClean="0">
                <a:latin typeface="ETH Light" pitchFamily="2" charset="0"/>
                <a:ea typeface="ETH-Light"/>
                <a:cs typeface="ETH-Light"/>
              </a:rPr>
              <a:t> Multiple cars (&gt;=2)</a:t>
            </a:r>
          </a:p>
          <a:p>
            <a:pPr marL="800100" lvl="1" indent="-342900" eaLnBrk="0" hangingPunct="0">
              <a:buFont typeface="Arial" charset="0"/>
              <a:buChar char="•"/>
            </a:pPr>
            <a:endParaRPr lang="en-US" sz="2000" dirty="0" smtClean="0">
              <a:latin typeface="ETH Light" pitchFamily="2" charset="0"/>
              <a:ea typeface="ETH-Light"/>
              <a:cs typeface="ETH-Light"/>
            </a:endParaRPr>
          </a:p>
          <a:p>
            <a:pPr marL="800100" lvl="1" indent="-342900" eaLnBrk="0" hangingPunct="0">
              <a:buFont typeface="Arial" charset="0"/>
              <a:buChar char="•"/>
            </a:pPr>
            <a:r>
              <a:rPr lang="en-US" sz="2000" dirty="0" smtClean="0">
                <a:latin typeface="ETH Light" pitchFamily="2" charset="0"/>
                <a:ea typeface="ETH-Light"/>
                <a:cs typeface="ETH-Light"/>
              </a:rPr>
              <a:t>Public Transport Season Tickets: </a:t>
            </a:r>
            <a:r>
              <a:rPr lang="en-US" sz="2000" b="1" dirty="0" smtClean="0">
                <a:latin typeface="ETH Light" pitchFamily="2" charset="0"/>
                <a:ea typeface="ETH-Light"/>
                <a:cs typeface="ETH-Light"/>
              </a:rPr>
              <a:t>+</a:t>
            </a:r>
            <a:r>
              <a:rPr lang="en-US" sz="2000" dirty="0" smtClean="0">
                <a:latin typeface="ETH Light" pitchFamily="2" charset="0"/>
                <a:ea typeface="ETH-Light"/>
                <a:cs typeface="ETH-Light"/>
              </a:rPr>
              <a:t> HF </a:t>
            </a:r>
            <a:r>
              <a:rPr lang="en-US" sz="2000" b="1" dirty="0" smtClean="0">
                <a:latin typeface="ETH Light" pitchFamily="2" charset="0"/>
                <a:ea typeface="ETH-Light"/>
                <a:cs typeface="ETH-Light"/>
              </a:rPr>
              <a:t>+</a:t>
            </a:r>
            <a:r>
              <a:rPr lang="en-US" sz="2000" dirty="0" smtClean="0">
                <a:latin typeface="ETH Light" pitchFamily="2" charset="0"/>
                <a:ea typeface="ETH-Light"/>
                <a:cs typeface="ETH-Light"/>
              </a:rPr>
              <a:t> GA</a:t>
            </a:r>
          </a:p>
          <a:p>
            <a:pPr marL="800100" lvl="1" indent="-342900" eaLnBrk="0" hangingPunct="0">
              <a:buFont typeface="Arial" charset="0"/>
              <a:buChar char="•"/>
            </a:pPr>
            <a:endParaRPr lang="en-US" sz="2000" dirty="0" smtClean="0">
              <a:latin typeface="ETH Light" pitchFamily="2" charset="0"/>
              <a:ea typeface="ETH-Light"/>
              <a:cs typeface="ETH-Light"/>
            </a:endParaRPr>
          </a:p>
          <a:p>
            <a:pPr marL="800100" lvl="1" indent="-342900" eaLnBrk="0" hangingPunct="0">
              <a:buFont typeface="Arial" charset="0"/>
              <a:buChar char="•"/>
            </a:pPr>
            <a:r>
              <a:rPr lang="en-US" sz="2000" dirty="0" smtClean="0">
                <a:latin typeface="ETH Light" pitchFamily="2" charset="0"/>
                <a:ea typeface="ETH-Light"/>
                <a:cs typeface="ETH-Light"/>
              </a:rPr>
              <a:t>Income:  </a:t>
            </a:r>
            <a:r>
              <a:rPr lang="en-US" sz="2000" b="1" dirty="0" smtClean="0">
                <a:latin typeface="ETH Light" pitchFamily="2" charset="0"/>
                <a:ea typeface="ETH-Light"/>
                <a:cs typeface="ETH-Light"/>
              </a:rPr>
              <a:t>+</a:t>
            </a:r>
            <a:r>
              <a:rPr lang="en-US" sz="2000" dirty="0" smtClean="0">
                <a:latin typeface="ETH Light" pitchFamily="2" charset="0"/>
                <a:ea typeface="ETH-Light"/>
                <a:cs typeface="ETH-Light"/>
              </a:rPr>
              <a:t> Affluent</a:t>
            </a:r>
          </a:p>
          <a:p>
            <a:pPr lvl="2" eaLnBrk="0" hangingPunct="0"/>
            <a:endParaRPr lang="en-US" sz="2000" dirty="0" smtClean="0">
              <a:latin typeface="ETH Light" pitchFamily="2" charset="0"/>
              <a:ea typeface="ETH-Light"/>
              <a:cs typeface="ETH-Light"/>
            </a:endParaRPr>
          </a:p>
        </p:txBody>
      </p:sp>
    </p:spTree>
    <p:extLst>
      <p:ext uri="{BB962C8B-B14F-4D97-AF65-F5344CB8AC3E}">
        <p14:creationId xmlns:p14="http://schemas.microsoft.com/office/powerpoint/2010/main" val="384433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/>
              </a:rPr>
              <a:t>How should be a Carpooling platform?</a:t>
            </a:r>
            <a:endParaRPr lang="en-US" dirty="0">
              <a:ea typeface="ＭＳ Ｐゴシック"/>
            </a:endParaRPr>
          </a:p>
        </p:txBody>
      </p:sp>
      <p:sp>
        <p:nvSpPr>
          <p:cNvPr id="27650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>
              <a:ea typeface="ＭＳ Ｐゴシック"/>
            </a:endParaRPr>
          </a:p>
          <a:p>
            <a:pPr lvl="1"/>
            <a:endParaRPr lang="en-US" dirty="0" smtClean="0">
              <a:ea typeface="ＭＳ Ｐゴシック"/>
            </a:endParaRPr>
          </a:p>
          <a:p>
            <a:endParaRPr lang="en-US" sz="1800" b="1" dirty="0" smtClean="0">
              <a:ea typeface="ＭＳ Ｐゴシック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2994193"/>
              </p:ext>
            </p:extLst>
          </p:nvPr>
        </p:nvGraphicFramePr>
        <p:xfrm>
          <a:off x="0" y="908720"/>
          <a:ext cx="9036496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0420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ea typeface="ＭＳ Ｐゴシック"/>
              </a:rPr>
              <a:t>Project ASTRA 2008/017 - </a:t>
            </a:r>
            <a:r>
              <a:rPr lang="en-US" dirty="0" smtClean="0">
                <a:ea typeface="ＭＳ Ｐゴシック"/>
              </a:rPr>
              <a:t>Participants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CH" dirty="0" smtClean="0">
              <a:ea typeface="ＭＳ Ｐゴシック"/>
            </a:endParaRPr>
          </a:p>
          <a:p>
            <a:endParaRPr lang="de-CH" dirty="0" smtClean="0">
              <a:ea typeface="ＭＳ Ｐゴシック"/>
            </a:endParaRPr>
          </a:p>
        </p:txBody>
      </p:sp>
      <p:pic>
        <p:nvPicPr>
          <p:cNvPr id="19459" name="Picture 4" descr="ptv_swis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24525" y="1989139"/>
            <a:ext cx="13716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42" descr="Rundum 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51500" y="5516563"/>
            <a:ext cx="19812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Bild 1" descr="P:\Allgemeines\IVT-ETH-Logos\IVT-Logo einzeln (NEU)\tif (für Word etc.)\logoIvtNewWithText.t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95963" y="3716338"/>
            <a:ext cx="2819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2" name="Rectangle 45"/>
          <p:cNvSpPr>
            <a:spLocks noChangeArrowheads="1"/>
          </p:cNvSpPr>
          <p:nvPr/>
        </p:nvSpPr>
        <p:spPr bwMode="auto">
          <a:xfrm>
            <a:off x="901702" y="1282700"/>
            <a:ext cx="4894263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80000"/>
              </a:lnSpc>
            </a:pPr>
            <a:endParaRPr lang="de-DE" sz="1400" dirty="0">
              <a:solidFill>
                <a:srgbClr val="008000"/>
              </a:solidFill>
              <a:latin typeface="ETH-Light"/>
              <a:ea typeface="ETH-Light"/>
              <a:cs typeface="ETH-Light"/>
            </a:endParaRPr>
          </a:p>
          <a:p>
            <a:pPr marL="342900" indent="-342900" eaLnBrk="0" hangingPunct="0">
              <a:lnSpc>
                <a:spcPct val="80000"/>
              </a:lnSpc>
            </a:pPr>
            <a:endParaRPr lang="de-CH" dirty="0">
              <a:latin typeface="ETH-Light"/>
              <a:ea typeface="ETH-Light"/>
              <a:cs typeface="ETH-Light"/>
            </a:endParaRPr>
          </a:p>
          <a:p>
            <a:pPr marL="342900" indent="-342900" eaLnBrk="0" hangingPunct="0">
              <a:lnSpc>
                <a:spcPct val="80000"/>
              </a:lnSpc>
            </a:pPr>
            <a:endParaRPr lang="de-CH" dirty="0">
              <a:latin typeface="ETH-Light"/>
              <a:ea typeface="ETH-Light"/>
              <a:cs typeface="ETH-Light"/>
            </a:endParaRPr>
          </a:p>
          <a:p>
            <a:pPr marL="342900" indent="-342900" eaLnBrk="0" hangingPunct="0">
              <a:lnSpc>
                <a:spcPct val="80000"/>
              </a:lnSpc>
            </a:pPr>
            <a:r>
              <a:rPr lang="de-CH" dirty="0">
                <a:latin typeface="ETH Light" pitchFamily="2" charset="0"/>
                <a:ea typeface="ETH-Light"/>
                <a:cs typeface="ETH-Light"/>
              </a:rPr>
              <a:t>Franz Mühlethaler</a:t>
            </a:r>
          </a:p>
          <a:p>
            <a:pPr marL="342900" indent="-342900" eaLnBrk="0" hangingPunct="0">
              <a:lnSpc>
                <a:spcPct val="80000"/>
              </a:lnSpc>
            </a:pPr>
            <a:endParaRPr lang="en-US" dirty="0">
              <a:latin typeface="ETH Light" pitchFamily="2" charset="0"/>
              <a:ea typeface="ETH-Light"/>
              <a:cs typeface="ETH-Light"/>
            </a:endParaRPr>
          </a:p>
          <a:p>
            <a:pPr marL="342900" indent="-342900" eaLnBrk="0" hangingPunct="0">
              <a:lnSpc>
                <a:spcPct val="80000"/>
              </a:lnSpc>
            </a:pPr>
            <a:endParaRPr lang="en-US" dirty="0">
              <a:latin typeface="ETH Light" pitchFamily="2" charset="0"/>
              <a:ea typeface="ETH-Light"/>
              <a:cs typeface="ETH-Light"/>
            </a:endParaRPr>
          </a:p>
          <a:p>
            <a:pPr marL="342900" indent="-342900" eaLnBrk="0" hangingPunct="0">
              <a:lnSpc>
                <a:spcPct val="80000"/>
              </a:lnSpc>
            </a:pPr>
            <a:endParaRPr lang="en-US" dirty="0">
              <a:latin typeface="ETH Light" pitchFamily="2" charset="0"/>
              <a:ea typeface="ETH-Light"/>
              <a:cs typeface="ETH-Light"/>
            </a:endParaRPr>
          </a:p>
          <a:p>
            <a:pPr marL="342900" indent="-342900" eaLnBrk="0" hangingPunct="0">
              <a:lnSpc>
                <a:spcPct val="80000"/>
              </a:lnSpc>
            </a:pPr>
            <a:endParaRPr lang="en-US" dirty="0">
              <a:latin typeface="ETH Light" pitchFamily="2" charset="0"/>
              <a:ea typeface="ETH-Light"/>
              <a:cs typeface="ETH-Light"/>
            </a:endParaRPr>
          </a:p>
          <a:p>
            <a:pPr marL="342900" indent="-342900" eaLnBrk="0" hangingPunct="0">
              <a:lnSpc>
                <a:spcPct val="80000"/>
              </a:lnSpc>
            </a:pPr>
            <a:r>
              <a:rPr lang="en-US" dirty="0">
                <a:latin typeface="ETH Light" pitchFamily="2" charset="0"/>
                <a:ea typeface="ETH-Light"/>
                <a:cs typeface="ETH-Light"/>
              </a:rPr>
              <a:t>Prof. Kay Axhausen</a:t>
            </a:r>
          </a:p>
          <a:p>
            <a:pPr marL="342900" indent="-342900" eaLnBrk="0" hangingPunct="0">
              <a:lnSpc>
                <a:spcPct val="80000"/>
              </a:lnSpc>
            </a:pPr>
            <a:r>
              <a:rPr lang="en-US" dirty="0" smtClean="0">
                <a:latin typeface="ETH Light" pitchFamily="2" charset="0"/>
                <a:ea typeface="ETH-Light"/>
                <a:cs typeface="ETH-Light"/>
              </a:rPr>
              <a:t>Francesco </a:t>
            </a:r>
            <a:r>
              <a:rPr lang="en-US" dirty="0">
                <a:latin typeface="ETH Light" pitchFamily="2" charset="0"/>
                <a:ea typeface="ETH-Light"/>
                <a:cs typeface="ETH-Light"/>
              </a:rPr>
              <a:t>Ciari</a:t>
            </a:r>
          </a:p>
          <a:p>
            <a:pPr marL="342900" indent="-342900" eaLnBrk="0" hangingPunct="0">
              <a:lnSpc>
                <a:spcPct val="80000"/>
              </a:lnSpc>
            </a:pPr>
            <a:endParaRPr lang="en-US" dirty="0">
              <a:latin typeface="ETH Light" pitchFamily="2" charset="0"/>
              <a:ea typeface="ETH-Light"/>
              <a:cs typeface="ETH-Light"/>
            </a:endParaRPr>
          </a:p>
          <a:p>
            <a:pPr marL="342900" indent="-342900" eaLnBrk="0" hangingPunct="0">
              <a:lnSpc>
                <a:spcPct val="80000"/>
              </a:lnSpc>
            </a:pPr>
            <a:endParaRPr lang="en-US" dirty="0">
              <a:latin typeface="ETH Light" pitchFamily="2" charset="0"/>
              <a:ea typeface="ETH-Light"/>
              <a:cs typeface="ETH-Light"/>
            </a:endParaRPr>
          </a:p>
          <a:p>
            <a:pPr marL="342900" indent="-342900" eaLnBrk="0" hangingPunct="0">
              <a:lnSpc>
                <a:spcPct val="80000"/>
              </a:lnSpc>
            </a:pPr>
            <a:endParaRPr lang="en-US" dirty="0">
              <a:latin typeface="ETH Light" pitchFamily="2" charset="0"/>
              <a:ea typeface="ETH-Light"/>
              <a:cs typeface="ETH-Light"/>
            </a:endParaRPr>
          </a:p>
          <a:p>
            <a:pPr marL="342900" indent="-342900" eaLnBrk="0" hangingPunct="0">
              <a:lnSpc>
                <a:spcPct val="80000"/>
              </a:lnSpc>
            </a:pPr>
            <a:endParaRPr lang="en-US" dirty="0">
              <a:latin typeface="ETH Light" pitchFamily="2" charset="0"/>
              <a:ea typeface="ETH-Light"/>
              <a:cs typeface="ETH-Light"/>
            </a:endParaRPr>
          </a:p>
          <a:p>
            <a:pPr marL="342900" indent="-342900" eaLnBrk="0" hangingPunct="0">
              <a:lnSpc>
                <a:spcPct val="80000"/>
              </a:lnSpc>
            </a:pPr>
            <a:r>
              <a:rPr lang="en-US" dirty="0">
                <a:latin typeface="ETH Light" pitchFamily="2" charset="0"/>
                <a:ea typeface="ETH-Light"/>
                <a:cs typeface="ETH-Light"/>
              </a:rPr>
              <a:t>Monica </a:t>
            </a:r>
            <a:r>
              <a:rPr lang="de-CH" dirty="0" err="1" smtClean="0">
                <a:latin typeface="ETH Light" pitchFamily="2" charset="0"/>
                <a:ea typeface="ETH-Light"/>
                <a:cs typeface="ETH-Light"/>
              </a:rPr>
              <a:t>Tschannen</a:t>
            </a:r>
            <a:endParaRPr lang="de-CH" dirty="0" smtClean="0">
              <a:latin typeface="ETH Light" pitchFamily="2" charset="0"/>
              <a:ea typeface="ETH-Light"/>
              <a:cs typeface="ETH-Light"/>
            </a:endParaRPr>
          </a:p>
          <a:p>
            <a:pPr marL="342900" indent="-342900" eaLnBrk="0" hangingPunct="0">
              <a:lnSpc>
                <a:spcPct val="80000"/>
              </a:lnSpc>
            </a:pPr>
            <a:endParaRPr lang="en-US" dirty="0">
              <a:latin typeface="ETH-Light"/>
              <a:ea typeface="ETH-Light"/>
              <a:cs typeface="ETH-Light"/>
            </a:endParaRPr>
          </a:p>
        </p:txBody>
      </p:sp>
    </p:spTree>
    <p:extLst>
      <p:ext uri="{BB962C8B-B14F-4D97-AF65-F5344CB8AC3E}">
        <p14:creationId xmlns:p14="http://schemas.microsoft.com/office/powerpoint/2010/main" val="270032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ea typeface="ＭＳ Ｐゴシック"/>
              </a:rPr>
              <a:t>Overview</a:t>
            </a:r>
            <a:endParaRPr lang="en-US" dirty="0" smtClean="0">
              <a:solidFill>
                <a:schemeClr val="tx1"/>
              </a:solidFill>
              <a:ea typeface="ＭＳ Ｐゴシック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3098" y="1444137"/>
            <a:ext cx="846135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800100" lvl="1" indent="-342900" eaLnBrk="0" hangingPunct="0">
              <a:buFont typeface="Arial" pitchFamily="34" charset="0"/>
              <a:buChar char="•"/>
            </a:pPr>
            <a:r>
              <a:rPr lang="en-US" sz="1600" dirty="0" smtClean="0">
                <a:latin typeface="ETH-Light"/>
              </a:rPr>
              <a:t>Definition</a:t>
            </a:r>
          </a:p>
          <a:p>
            <a:pPr marL="1257300" lvl="2" indent="-342900" eaLnBrk="0" hangingPunct="0">
              <a:buFont typeface="Arial" pitchFamily="34" charset="0"/>
              <a:buChar char="•"/>
            </a:pPr>
            <a:r>
              <a:rPr lang="en-US" sz="1600" dirty="0">
                <a:latin typeface="ETH-Light"/>
              </a:rPr>
              <a:t>Two or more persons, not belonging to the same household, sharing a trip, or a part of it, with the passengers contributing to the driver’s expenses</a:t>
            </a:r>
            <a:r>
              <a:rPr lang="en-US" sz="1600" dirty="0" smtClean="0">
                <a:latin typeface="ETH-Light"/>
              </a:rPr>
              <a:t>.</a:t>
            </a:r>
          </a:p>
          <a:p>
            <a:pPr lvl="2" eaLnBrk="0" hangingPunct="0"/>
            <a:r>
              <a:rPr lang="en-US" sz="1600" dirty="0" smtClean="0">
                <a:latin typeface="ETH-Light"/>
              </a:rPr>
              <a:t> </a:t>
            </a:r>
            <a:endParaRPr lang="en-US" sz="1600" dirty="0">
              <a:latin typeface="ETH-Light"/>
            </a:endParaRPr>
          </a:p>
          <a:p>
            <a:pPr marL="800100" lvl="1" indent="-342900" eaLnBrk="0" hangingPunct="0">
              <a:buFont typeface="Arial" pitchFamily="34" charset="0"/>
              <a:buChar char="•"/>
            </a:pPr>
            <a:endParaRPr lang="en-US" sz="1600" dirty="0" smtClean="0">
              <a:latin typeface="ETH-Light"/>
            </a:endParaRPr>
          </a:p>
          <a:p>
            <a:pPr marL="800100" lvl="1" indent="-342900" eaLnBrk="0" hangingPunct="0">
              <a:buFont typeface="Arial" pitchFamily="34" charset="0"/>
              <a:buChar char="•"/>
            </a:pPr>
            <a:r>
              <a:rPr lang="en-US" sz="1600" dirty="0" smtClean="0">
                <a:latin typeface="ETH-Light"/>
              </a:rPr>
              <a:t>Goal</a:t>
            </a:r>
            <a:endParaRPr lang="en-US" sz="1600" dirty="0" smtClean="0">
              <a:latin typeface="ETH-Light"/>
            </a:endParaRPr>
          </a:p>
          <a:p>
            <a:pPr marL="1257300" lvl="2" indent="-342900" eaLnBrk="0" hangingPunct="0">
              <a:buFont typeface="Arial" pitchFamily="34" charset="0"/>
              <a:buChar char="•"/>
            </a:pPr>
            <a:r>
              <a:rPr lang="en-US" sz="1600" dirty="0" smtClean="0">
                <a:latin typeface="ETH-Light"/>
              </a:rPr>
              <a:t>Understand and model the attitude toward carpooling of the Swiss public </a:t>
            </a:r>
          </a:p>
          <a:p>
            <a:pPr marL="800100" lvl="1" indent="-342900" eaLnBrk="0" hangingPunct="0">
              <a:buFont typeface="Arial" pitchFamily="34" charset="0"/>
              <a:buChar char="•"/>
            </a:pPr>
            <a:endParaRPr lang="en-US" sz="1600" dirty="0" smtClean="0">
              <a:latin typeface="ETH-Light"/>
            </a:endParaRPr>
          </a:p>
          <a:p>
            <a:pPr marL="800100" lvl="1" indent="-342900" eaLnBrk="0" hangingPunct="0">
              <a:buFont typeface="Arial" pitchFamily="34" charset="0"/>
              <a:buChar char="•"/>
            </a:pPr>
            <a:endParaRPr lang="en-US" sz="1600" dirty="0" smtClean="0">
              <a:latin typeface="ETH-Light"/>
            </a:endParaRPr>
          </a:p>
          <a:p>
            <a:pPr marL="800100" lvl="1" indent="-342900" eaLnBrk="0" hangingPunct="0">
              <a:buFont typeface="Arial" pitchFamily="34" charset="0"/>
              <a:buChar char="•"/>
            </a:pPr>
            <a:r>
              <a:rPr lang="en-US" sz="1600" dirty="0" smtClean="0">
                <a:latin typeface="ETH-Light"/>
              </a:rPr>
              <a:t>Methodologies</a:t>
            </a:r>
            <a:endParaRPr lang="en-US" sz="1600" dirty="0" smtClean="0">
              <a:latin typeface="ETH-Light"/>
            </a:endParaRPr>
          </a:p>
          <a:p>
            <a:pPr marL="1257300" lvl="2" indent="-342900" eaLnBrk="0" hangingPunct="0">
              <a:buFont typeface="Arial" pitchFamily="34" charset="0"/>
              <a:buChar char="•"/>
            </a:pPr>
            <a:r>
              <a:rPr lang="en-US" sz="1600" dirty="0" smtClean="0">
                <a:latin typeface="ETH-Light"/>
              </a:rPr>
              <a:t>Discrete choice modeling</a:t>
            </a:r>
          </a:p>
          <a:p>
            <a:pPr marL="1257300" lvl="2" indent="-342900" eaLnBrk="0" hangingPunct="0">
              <a:buFont typeface="Arial" pitchFamily="34" charset="0"/>
              <a:buChar char="•"/>
            </a:pPr>
            <a:r>
              <a:rPr lang="en-US" sz="1600" dirty="0" smtClean="0">
                <a:latin typeface="ETH-Light"/>
              </a:rPr>
              <a:t>Qualitative </a:t>
            </a:r>
            <a:r>
              <a:rPr lang="en-US" sz="1600" dirty="0" smtClean="0">
                <a:latin typeface="ETH-Light"/>
              </a:rPr>
              <a:t>analysis</a:t>
            </a:r>
            <a:r>
              <a:rPr lang="en-US" sz="1600" dirty="0" smtClean="0">
                <a:latin typeface="ETH-Light"/>
              </a:rPr>
              <a:t>, </a:t>
            </a:r>
            <a:r>
              <a:rPr lang="en-US" sz="1600" dirty="0" smtClean="0">
                <a:latin typeface="ETH-Light"/>
              </a:rPr>
              <a:t>cluster </a:t>
            </a:r>
            <a:r>
              <a:rPr lang="en-US" sz="1600" dirty="0" smtClean="0">
                <a:latin typeface="ETH-Light"/>
              </a:rPr>
              <a:t>analysis</a:t>
            </a:r>
          </a:p>
          <a:p>
            <a:pPr marL="1257300" lvl="2" indent="-342900" eaLnBrk="0" hangingPunct="0">
              <a:buFont typeface="Arial" pitchFamily="34" charset="0"/>
              <a:buChar char="•"/>
            </a:pPr>
            <a:endParaRPr lang="en-US" sz="1600" dirty="0" smtClean="0">
              <a:latin typeface="ETH-Light"/>
            </a:endParaRPr>
          </a:p>
          <a:p>
            <a:pPr marL="800100" lvl="1" indent="-342900" eaLnBrk="0" hangingPunct="0">
              <a:buFont typeface="Arial" pitchFamily="34" charset="0"/>
              <a:buChar char="•"/>
            </a:pPr>
            <a:endParaRPr lang="en-US" sz="1600" dirty="0" smtClean="0">
              <a:latin typeface="ETH-Light"/>
            </a:endParaRPr>
          </a:p>
          <a:p>
            <a:pPr marL="800100" lvl="1" indent="-342900" eaLnBrk="0" hangingPunct="0">
              <a:buFont typeface="Arial" pitchFamily="34" charset="0"/>
              <a:buChar char="•"/>
            </a:pPr>
            <a:r>
              <a:rPr lang="en-US" sz="1600" dirty="0" smtClean="0">
                <a:latin typeface="ETH-Light"/>
              </a:rPr>
              <a:t>Data</a:t>
            </a:r>
            <a:endParaRPr lang="en-US" sz="1600" dirty="0" smtClean="0">
              <a:latin typeface="ETH-Light"/>
            </a:endParaRPr>
          </a:p>
          <a:p>
            <a:pPr marL="1257300" lvl="2" indent="-342900" eaLnBrk="0" hangingPunct="0">
              <a:buFont typeface="Arial" pitchFamily="34" charset="0"/>
              <a:buChar char="•"/>
            </a:pPr>
            <a:r>
              <a:rPr lang="en-US" sz="1600" dirty="0" smtClean="0">
                <a:latin typeface="ETH-Light"/>
              </a:rPr>
              <a:t>Survey with stated choice exercise and qualitative questions (2010-2011) </a:t>
            </a:r>
          </a:p>
          <a:p>
            <a:pPr marL="1714500" lvl="3" indent="-342900" eaLnBrk="0" hangingPunct="0">
              <a:buFont typeface="Arial" pitchFamily="34" charset="0"/>
              <a:buChar char="•"/>
            </a:pPr>
            <a:r>
              <a:rPr lang="en-US" sz="1600" dirty="0" smtClean="0">
                <a:latin typeface="ETH-Light"/>
              </a:rPr>
              <a:t>Stated choice exercise based on reported trips</a:t>
            </a:r>
          </a:p>
          <a:p>
            <a:pPr marL="1714500" lvl="3" indent="-342900" eaLnBrk="0" hangingPunct="0">
              <a:buFont typeface="Arial" pitchFamily="34" charset="0"/>
              <a:buChar char="•"/>
            </a:pPr>
            <a:r>
              <a:rPr lang="en-US" sz="1600" dirty="0" smtClean="0">
                <a:latin typeface="ETH-Light"/>
              </a:rPr>
              <a:t>1683 </a:t>
            </a:r>
            <a:r>
              <a:rPr lang="en-US" sz="1600" dirty="0">
                <a:latin typeface="ETH-Light"/>
              </a:rPr>
              <a:t>persons </a:t>
            </a:r>
            <a:r>
              <a:rPr lang="en-US" sz="1600" dirty="0" smtClean="0">
                <a:latin typeface="ETH-Light"/>
              </a:rPr>
              <a:t>recruited in Switzerland (51% </a:t>
            </a:r>
            <a:r>
              <a:rPr lang="en-US" sz="1600" dirty="0">
                <a:latin typeface="ETH-Light"/>
              </a:rPr>
              <a:t>response </a:t>
            </a:r>
            <a:r>
              <a:rPr lang="en-US" sz="1600" dirty="0" smtClean="0">
                <a:latin typeface="ETH-Light"/>
              </a:rPr>
              <a:t>rate</a:t>
            </a:r>
            <a:r>
              <a:rPr lang="en-US" sz="1600" dirty="0" smtClean="0">
                <a:latin typeface="ETH-Light"/>
              </a:rPr>
              <a:t>)</a:t>
            </a:r>
            <a:endParaRPr lang="en-US" sz="1600" dirty="0" smtClean="0">
              <a:latin typeface="ETH-Light"/>
            </a:endParaRPr>
          </a:p>
        </p:txBody>
      </p:sp>
    </p:spTree>
    <p:extLst>
      <p:ext uri="{BB962C8B-B14F-4D97-AF65-F5344CB8AC3E}">
        <p14:creationId xmlns:p14="http://schemas.microsoft.com/office/powerpoint/2010/main" val="90610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/>
              </a:rPr>
              <a:t>Context</a:t>
            </a:r>
            <a:endParaRPr lang="en-US" dirty="0" smtClean="0">
              <a:ea typeface="ＭＳ Ｐゴシック"/>
            </a:endParaRP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08720"/>
            <a:ext cx="7772400" cy="5544616"/>
          </a:xfrm>
        </p:spPr>
        <p:txBody>
          <a:bodyPr/>
          <a:lstStyle/>
          <a:p>
            <a:endParaRPr lang="en-US" dirty="0" smtClean="0">
              <a:ea typeface="ＭＳ Ｐゴシック"/>
            </a:endParaRPr>
          </a:p>
          <a:p>
            <a:r>
              <a:rPr lang="en-US" dirty="0" smtClean="0">
                <a:ea typeface="ＭＳ Ｐゴシック"/>
              </a:rPr>
              <a:t>Sharing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>
                <a:ea typeface="ＭＳ Ｐゴシック"/>
              </a:rPr>
              <a:t>Information, pictures, video, etc.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>
                <a:ea typeface="ＭＳ Ｐゴシック"/>
              </a:rPr>
              <a:t>Objects		</a:t>
            </a:r>
          </a:p>
          <a:p>
            <a:pPr marL="0" indent="0"/>
            <a:endParaRPr lang="en-US" dirty="0" smtClean="0">
              <a:ea typeface="ＭＳ Ｐゴシック"/>
            </a:endParaRPr>
          </a:p>
          <a:p>
            <a:pPr marL="0" indent="0"/>
            <a:r>
              <a:rPr lang="en-US" dirty="0" smtClean="0">
                <a:ea typeface="ＭＳ Ｐゴシック"/>
              </a:rPr>
              <a:t>“</a:t>
            </a:r>
            <a:r>
              <a:rPr lang="en-US" dirty="0" err="1" smtClean="0">
                <a:ea typeface="ＭＳ Ｐゴシック"/>
              </a:rPr>
              <a:t>Servicizing</a:t>
            </a:r>
            <a:r>
              <a:rPr lang="en-US" dirty="0" smtClean="0">
                <a:ea typeface="ＭＳ Ｐゴシック"/>
              </a:rPr>
              <a:t>”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>
                <a:ea typeface="ＭＳ Ｐゴシック"/>
              </a:rPr>
              <a:t>Accessing instead owning	</a:t>
            </a:r>
            <a:endParaRPr lang="en-US" dirty="0" smtClean="0">
              <a:ea typeface="ＭＳ Ｐゴシック"/>
            </a:endParaRPr>
          </a:p>
          <a:p>
            <a:pPr lvl="2">
              <a:buFont typeface="Arial" pitchFamily="34" charset="0"/>
              <a:buChar char="•"/>
            </a:pPr>
            <a:endParaRPr lang="en-US" dirty="0">
              <a:ea typeface="ＭＳ Ｐゴシック"/>
            </a:endParaRPr>
          </a:p>
          <a:p>
            <a:r>
              <a:rPr lang="en-US" dirty="0">
                <a:ea typeface="ＭＳ Ｐゴシック"/>
              </a:rPr>
              <a:t>Community (Peer-to-peer)</a:t>
            </a:r>
          </a:p>
          <a:p>
            <a:pPr lvl="2">
              <a:buFont typeface="Arial" pitchFamily="34" charset="0"/>
              <a:buChar char="•"/>
            </a:pPr>
            <a:r>
              <a:rPr lang="en-US" dirty="0">
                <a:ea typeface="ＭＳ Ｐゴシック"/>
              </a:rPr>
              <a:t>Virtual communities </a:t>
            </a:r>
            <a:r>
              <a:rPr lang="en-US" dirty="0">
                <a:ea typeface="ＭＳ Ｐゴシック"/>
                <a:sym typeface="Wingdings" pitchFamily="2" charset="2"/>
              </a:rPr>
              <a:t> </a:t>
            </a:r>
            <a:r>
              <a:rPr lang="en-US" dirty="0">
                <a:ea typeface="ＭＳ Ｐゴシック"/>
              </a:rPr>
              <a:t>Real world</a:t>
            </a:r>
          </a:p>
          <a:p>
            <a:pPr marL="0" lvl="2" indent="0">
              <a:buNone/>
            </a:pPr>
            <a:endParaRPr lang="en-US" dirty="0">
              <a:ea typeface="ＭＳ Ｐゴシック"/>
            </a:endParaRPr>
          </a:p>
          <a:p>
            <a:pPr marL="0" lvl="2" indent="0">
              <a:buNone/>
            </a:pPr>
            <a:r>
              <a:rPr lang="en-US" dirty="0">
                <a:ea typeface="ＭＳ Ｐゴシック"/>
              </a:rPr>
              <a:t>Car culture</a:t>
            </a:r>
          </a:p>
          <a:p>
            <a:pPr marL="1168400" lvl="4" indent="-254000"/>
            <a:r>
              <a:rPr lang="en-US" dirty="0">
                <a:ea typeface="ＭＳ Ｐゴシック"/>
              </a:rPr>
              <a:t>Young generations less interested </a:t>
            </a:r>
            <a:r>
              <a:rPr lang="en-US">
                <a:ea typeface="ＭＳ Ｐゴシック"/>
              </a:rPr>
              <a:t>in </a:t>
            </a:r>
            <a:r>
              <a:rPr lang="en-US" smtClean="0">
                <a:ea typeface="ＭＳ Ｐゴシック"/>
              </a:rPr>
              <a:t>owning </a:t>
            </a:r>
            <a:r>
              <a:rPr lang="en-US" dirty="0">
                <a:ea typeface="ＭＳ Ｐゴシック"/>
              </a:rPr>
              <a:t>a car</a:t>
            </a:r>
          </a:p>
          <a:p>
            <a:pPr lvl="2">
              <a:buFont typeface="Arial" pitchFamily="34" charset="0"/>
              <a:buChar char="•"/>
            </a:pPr>
            <a:endParaRPr lang="en-US" dirty="0" smtClean="0">
              <a:ea typeface="ＭＳ Ｐゴシック"/>
            </a:endParaRPr>
          </a:p>
          <a:p>
            <a:endParaRPr lang="en-US" dirty="0" smtClean="0">
              <a:ea typeface="ＭＳ Ｐゴシック"/>
            </a:endParaRPr>
          </a:p>
        </p:txBody>
      </p:sp>
      <p:sp>
        <p:nvSpPr>
          <p:cNvPr id="19462" name="Rectangle 45"/>
          <p:cNvSpPr>
            <a:spLocks noChangeArrowheads="1"/>
          </p:cNvSpPr>
          <p:nvPr/>
        </p:nvSpPr>
        <p:spPr bwMode="auto">
          <a:xfrm>
            <a:off x="901702" y="1282700"/>
            <a:ext cx="755873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80000"/>
              </a:lnSpc>
            </a:pPr>
            <a:endParaRPr lang="de-DE" sz="1400" dirty="0">
              <a:solidFill>
                <a:srgbClr val="008000"/>
              </a:solidFill>
              <a:latin typeface="ETH-Light"/>
              <a:ea typeface="ETH-Light"/>
              <a:cs typeface="ETH-Light"/>
            </a:endParaRPr>
          </a:p>
          <a:p>
            <a:pPr marL="342900" indent="-342900" eaLnBrk="0" hangingPunct="0">
              <a:lnSpc>
                <a:spcPct val="80000"/>
              </a:lnSpc>
            </a:pPr>
            <a:endParaRPr lang="de-CH" dirty="0">
              <a:latin typeface="ETH-Light"/>
              <a:ea typeface="ETH-Light"/>
              <a:cs typeface="ETH-Light"/>
            </a:endParaRPr>
          </a:p>
          <a:p>
            <a:pPr marL="342900" indent="-342900" eaLnBrk="0" hangingPunct="0">
              <a:lnSpc>
                <a:spcPct val="80000"/>
              </a:lnSpc>
            </a:pPr>
            <a:endParaRPr lang="de-CH" dirty="0">
              <a:latin typeface="ETH-Light"/>
              <a:ea typeface="ETH-Light"/>
              <a:cs typeface="ETH-Light"/>
            </a:endParaRPr>
          </a:p>
          <a:p>
            <a:pPr marL="342900" indent="-342900" eaLnBrk="0" hangingPunct="0">
              <a:lnSpc>
                <a:spcPct val="80000"/>
              </a:lnSpc>
            </a:pPr>
            <a:endParaRPr lang="en-US" dirty="0">
              <a:latin typeface="ETH-Light"/>
              <a:ea typeface="ETH-Light"/>
              <a:cs typeface="ETH-Light"/>
            </a:endParaRPr>
          </a:p>
        </p:txBody>
      </p:sp>
    </p:spTree>
    <p:extLst>
      <p:ext uri="{BB962C8B-B14F-4D97-AF65-F5344CB8AC3E}">
        <p14:creationId xmlns:p14="http://schemas.microsoft.com/office/powerpoint/2010/main" val="420249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/>
              </a:rPr>
              <a:t>Qualitative </a:t>
            </a:r>
            <a:r>
              <a:rPr lang="en-US" dirty="0" smtClean="0">
                <a:ea typeface="ＭＳ Ｐゴシック"/>
              </a:rPr>
              <a:t>questions: </a:t>
            </a:r>
            <a:r>
              <a:rPr lang="en-US" dirty="0">
                <a:ea typeface="ＭＳ Ｐゴシック"/>
              </a:rPr>
              <a:t>Summary </a:t>
            </a:r>
            <a:endParaRPr lang="en-US" dirty="0" smtClean="0">
              <a:ea typeface="ＭＳ Ｐゴシック"/>
            </a:endParaRPr>
          </a:p>
        </p:txBody>
      </p:sp>
      <p:sp>
        <p:nvSpPr>
          <p:cNvPr id="27650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>
              <a:ea typeface="ＭＳ Ｐゴシック"/>
            </a:endParaRPr>
          </a:p>
          <a:p>
            <a:pPr lvl="1"/>
            <a:endParaRPr lang="en-US" dirty="0" smtClean="0">
              <a:ea typeface="ＭＳ Ｐゴシック"/>
            </a:endParaRPr>
          </a:p>
          <a:p>
            <a:pPr lvl="1"/>
            <a:r>
              <a:rPr lang="en-US" dirty="0" smtClean="0">
                <a:ea typeface="ＭＳ Ｐゴシック"/>
              </a:rPr>
              <a:t>Positive Attitude: 76% Positive</a:t>
            </a:r>
          </a:p>
          <a:p>
            <a:pPr lvl="1"/>
            <a:r>
              <a:rPr lang="en-US" dirty="0" smtClean="0">
                <a:ea typeface="ＭＳ Ｐゴシック"/>
              </a:rPr>
              <a:t>Readiness to participate: 51% would participate</a:t>
            </a:r>
          </a:p>
          <a:p>
            <a:pPr lvl="1"/>
            <a:r>
              <a:rPr lang="en-US" dirty="0" smtClean="0">
                <a:ea typeface="ＭＳ Ｐゴシック"/>
              </a:rPr>
              <a:t>Most important characteristics of the trip-mate: Driving style, Smoker, Appearance/Demeanor</a:t>
            </a:r>
          </a:p>
          <a:p>
            <a:pPr lvl="1"/>
            <a:r>
              <a:rPr lang="en-US" dirty="0" smtClean="0">
                <a:ea typeface="ＭＳ Ｐゴシック"/>
              </a:rPr>
              <a:t>Basis for sharing the costs: Gasoline cost (70%)</a:t>
            </a:r>
          </a:p>
          <a:p>
            <a:pPr lvl="1"/>
            <a:r>
              <a:rPr lang="en-US" dirty="0" smtClean="0">
                <a:ea typeface="ＭＳ Ｐゴシック"/>
              </a:rPr>
              <a:t>Maximal deviation for the Driver: up to 10 Minutes (83%) </a:t>
            </a:r>
          </a:p>
          <a:p>
            <a:pPr lvl="1"/>
            <a:r>
              <a:rPr lang="en-US" dirty="0" smtClean="0">
                <a:ea typeface="ＭＳ Ｐゴシック"/>
              </a:rPr>
              <a:t>Barriers: Time adjustments, Fixed working time, Risk not being picked up</a:t>
            </a:r>
          </a:p>
          <a:p>
            <a:pPr lvl="1"/>
            <a:r>
              <a:rPr lang="en-US" dirty="0" smtClean="0">
                <a:ea typeface="ＭＳ Ｐゴシック"/>
              </a:rPr>
              <a:t>Preferred incentives: Back-to-home guarantee, Pooling Platform, Financial incentives</a:t>
            </a:r>
          </a:p>
          <a:p>
            <a:endParaRPr lang="en-US" sz="1800" b="1" dirty="0" smtClean="0"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83126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/>
              </a:rPr>
              <a:t>What motivate potential carpoolers?</a:t>
            </a:r>
            <a:endParaRPr lang="en-US" dirty="0">
              <a:ea typeface="ＭＳ Ｐゴシック"/>
            </a:endParaRPr>
          </a:p>
        </p:txBody>
      </p:sp>
      <p:sp>
        <p:nvSpPr>
          <p:cNvPr id="27650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>
              <a:ea typeface="ＭＳ Ｐゴシック"/>
            </a:endParaRPr>
          </a:p>
          <a:p>
            <a:pPr lvl="1"/>
            <a:endParaRPr lang="en-US" dirty="0" smtClean="0">
              <a:ea typeface="ＭＳ Ｐゴシック"/>
            </a:endParaRPr>
          </a:p>
          <a:p>
            <a:endParaRPr lang="en-US" sz="1800" b="1" dirty="0" smtClean="0">
              <a:ea typeface="ＭＳ Ｐゴシック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7639016"/>
              </p:ext>
            </p:extLst>
          </p:nvPr>
        </p:nvGraphicFramePr>
        <p:xfrm>
          <a:off x="12701" y="980728"/>
          <a:ext cx="9143999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0815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/>
              </a:rPr>
              <a:t>Clusters</a:t>
            </a:r>
          </a:p>
        </p:txBody>
      </p:sp>
      <p:sp>
        <p:nvSpPr>
          <p:cNvPr id="2765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908720"/>
            <a:ext cx="7772400" cy="5616624"/>
          </a:xfrm>
        </p:spPr>
        <p:txBody>
          <a:bodyPr/>
          <a:lstStyle/>
          <a:p>
            <a:pPr lvl="1"/>
            <a:endParaRPr lang="en-US" dirty="0" smtClean="0">
              <a:ea typeface="ＭＳ Ｐゴシック"/>
            </a:endParaRPr>
          </a:p>
          <a:p>
            <a:pPr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B050"/>
                </a:solidFill>
                <a:ea typeface="ＭＳ Ｐゴシック"/>
              </a:rPr>
              <a:t>Not interested / Negative</a:t>
            </a:r>
            <a:r>
              <a:rPr lang="en-US" sz="1800" dirty="0" smtClean="0">
                <a:ea typeface="ＭＳ Ｐゴシック"/>
              </a:rPr>
              <a:t> (4.5%)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>
                <a:ea typeface="ＭＳ Ｐゴシック"/>
              </a:rPr>
              <a:t>No factors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ea typeface="ＭＳ Ｐゴシック"/>
              </a:rPr>
              <a:t>Older, small HH, high or low Income, </a:t>
            </a:r>
            <a:r>
              <a:rPr lang="en-US" sz="1800" dirty="0" smtClean="0">
                <a:solidFill>
                  <a:srgbClr val="000000"/>
                </a:solidFill>
                <a:ea typeface="ＭＳ Ｐゴシック"/>
              </a:rPr>
              <a:t>Retired</a:t>
            </a:r>
            <a:endParaRPr lang="en-US" sz="1800" dirty="0" smtClean="0">
              <a:ea typeface="ＭＳ Ｐゴシック"/>
            </a:endParaRPr>
          </a:p>
          <a:p>
            <a:pPr>
              <a:buFont typeface="Arial" pitchFamily="34" charset="0"/>
              <a:buChar char="•"/>
            </a:pPr>
            <a:endParaRPr lang="en-US" sz="1800" dirty="0" smtClean="0">
              <a:ea typeface="ＭＳ Ｐゴシック"/>
            </a:endParaRPr>
          </a:p>
          <a:p>
            <a:pPr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B050"/>
                </a:solidFill>
                <a:ea typeface="ＭＳ Ｐゴシック"/>
              </a:rPr>
              <a:t>Pragmatic</a:t>
            </a:r>
            <a:r>
              <a:rPr lang="en-US" sz="1800" dirty="0" smtClean="0">
                <a:ea typeface="ＭＳ Ｐゴシック"/>
              </a:rPr>
              <a:t> (18.8%)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>
                <a:ea typeface="ＭＳ Ｐゴシック"/>
              </a:rPr>
              <a:t>Egoism and Convenience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ea typeface="ＭＳ Ｐゴシック"/>
              </a:rPr>
              <a:t>Young, avg. to high Income, </a:t>
            </a:r>
            <a:r>
              <a:rPr lang="en-US" sz="1800" dirty="0" smtClean="0">
                <a:solidFill>
                  <a:srgbClr val="000000"/>
                </a:solidFill>
                <a:ea typeface="ＭＳ Ｐゴシック"/>
              </a:rPr>
              <a:t>Employed</a:t>
            </a:r>
            <a:endParaRPr lang="en-US" sz="1800" dirty="0" smtClean="0">
              <a:ea typeface="ＭＳ Ｐゴシック"/>
            </a:endParaRPr>
          </a:p>
          <a:p>
            <a:pPr>
              <a:buFont typeface="Arial" pitchFamily="34" charset="0"/>
              <a:buChar char="•"/>
            </a:pPr>
            <a:endParaRPr lang="en-US" sz="1800" dirty="0" smtClean="0">
              <a:ea typeface="ＭＳ Ｐゴシック"/>
            </a:endParaRPr>
          </a:p>
          <a:p>
            <a:pPr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B050"/>
                </a:solidFill>
                <a:ea typeface="ＭＳ Ｐゴシック"/>
              </a:rPr>
              <a:t>Skeptical environmentalist </a:t>
            </a:r>
            <a:r>
              <a:rPr lang="en-US" sz="1800" dirty="0" smtClean="0">
                <a:ea typeface="ＭＳ Ｐゴシック"/>
              </a:rPr>
              <a:t>(45%)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>
                <a:ea typeface="ＭＳ Ｐゴシック"/>
              </a:rPr>
              <a:t>Environment / Altruism  and Reliability / Safety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ea typeface="ＭＳ Ｐゴシック"/>
              </a:rPr>
              <a:t>Female, avg. to low Income, PT </a:t>
            </a:r>
            <a:r>
              <a:rPr lang="en-US" sz="1800" dirty="0" smtClean="0">
                <a:solidFill>
                  <a:srgbClr val="000000"/>
                </a:solidFill>
                <a:ea typeface="ＭＳ Ｐゴシック"/>
              </a:rPr>
              <a:t>oriented</a:t>
            </a:r>
            <a:endParaRPr lang="en-US" sz="1800" dirty="0" smtClean="0">
              <a:ea typeface="ＭＳ Ｐゴシック"/>
            </a:endParaRPr>
          </a:p>
          <a:p>
            <a:pPr>
              <a:buFont typeface="Arial" pitchFamily="34" charset="0"/>
              <a:buChar char="•"/>
            </a:pPr>
            <a:endParaRPr lang="en-US" sz="1800" dirty="0" smtClean="0">
              <a:ea typeface="ＭＳ Ｐゴシック"/>
            </a:endParaRPr>
          </a:p>
          <a:p>
            <a:pPr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B050"/>
                </a:solidFill>
                <a:ea typeface="ＭＳ Ｐゴシック"/>
              </a:rPr>
              <a:t>Enthusiastic environmentalist </a:t>
            </a:r>
            <a:r>
              <a:rPr lang="en-US" sz="1800" dirty="0" smtClean="0">
                <a:ea typeface="ＭＳ Ｐゴシック"/>
              </a:rPr>
              <a:t>(31.7%)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>
                <a:ea typeface="ＭＳ Ｐゴシック"/>
              </a:rPr>
              <a:t>Environment / Altruism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ea typeface="ＭＳ Ｐゴシック"/>
              </a:rPr>
              <a:t>Young to middle age, avg. to high Income, Well educated, </a:t>
            </a:r>
            <a:r>
              <a:rPr lang="en-US" sz="1800" dirty="0" smtClean="0">
                <a:solidFill>
                  <a:srgbClr val="000000"/>
                </a:solidFill>
                <a:ea typeface="ＭＳ Ｐゴシック"/>
              </a:rPr>
              <a:t>Employed</a:t>
            </a:r>
            <a:endParaRPr lang="en-US" sz="1800" dirty="0">
              <a:solidFill>
                <a:srgbClr val="000000"/>
              </a:solidFill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03154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/>
              </a:rPr>
              <a:t>Stated choice - Questionnaire</a:t>
            </a:r>
          </a:p>
        </p:txBody>
      </p:sp>
      <p:sp>
        <p:nvSpPr>
          <p:cNvPr id="31746" name="Rectangle 3"/>
          <p:cNvSpPr>
            <a:spLocks noChangeArrowheads="1"/>
          </p:cNvSpPr>
          <p:nvPr/>
        </p:nvSpPr>
        <p:spPr bwMode="auto">
          <a:xfrm>
            <a:off x="179388" y="2848254"/>
            <a:ext cx="86407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lvl="1" eaLnBrk="0" hangingPunct="0"/>
            <a:endParaRPr lang="de-CH" sz="1800">
              <a:latin typeface="Arial" charset="0"/>
            </a:endParaRPr>
          </a:p>
        </p:txBody>
      </p:sp>
      <p:pic>
        <p:nvPicPr>
          <p:cNvPr id="5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052736"/>
            <a:ext cx="7816087" cy="5557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286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2656"/>
            <a:ext cx="7772400" cy="533400"/>
          </a:xfrm>
        </p:spPr>
        <p:txBody>
          <a:bodyPr/>
          <a:lstStyle/>
          <a:p>
            <a:r>
              <a:rPr lang="en-US" dirty="0" smtClean="0">
                <a:ea typeface="ＭＳ Ｐゴシック"/>
              </a:rPr>
              <a:t>Stated Choice Model (Panel)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5957463"/>
              </p:ext>
            </p:extLst>
          </p:nvPr>
        </p:nvGraphicFramePr>
        <p:xfrm>
          <a:off x="179508" y="980728"/>
          <a:ext cx="8496948" cy="5328585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2664296"/>
                <a:gridCol w="1548173"/>
                <a:gridCol w="1548173"/>
                <a:gridCol w="1584178"/>
                <a:gridCol w="1152128"/>
              </a:tblGrid>
              <a:tr h="453529">
                <a:tc>
                  <a:txBody>
                    <a:bodyPr/>
                    <a:lstStyle/>
                    <a:p>
                      <a:pPr algn="l" fontAlgn="b"/>
                      <a:endParaRPr lang="de-CH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Car </a:t>
                      </a:r>
                      <a:r>
                        <a:rPr lang="en-US" sz="18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Alone</a:t>
                      </a:r>
                      <a:endParaRPr lang="en-US" sz="18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CP </a:t>
                      </a:r>
                      <a:r>
                        <a:rPr lang="de-CH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Driver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CP </a:t>
                      </a:r>
                      <a:r>
                        <a:rPr lang="de-CH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Passenger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PT</a:t>
                      </a:r>
                      <a:endParaRPr lang="de-CH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69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Travel </a:t>
                      </a:r>
                      <a:r>
                        <a:rPr lang="en-US" sz="1800" b="0" i="0" u="none" strike="noStrike" noProof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Cost</a:t>
                      </a:r>
                      <a:endParaRPr lang="en-US" sz="1800" b="0" i="0" u="none" strike="noStrike" noProof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CH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  <a:r>
                        <a:rPr lang="de-CH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0.11  </a:t>
                      </a:r>
                      <a:endParaRPr lang="de-CH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CH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  <a:r>
                        <a:rPr lang="de-CH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0.11</a:t>
                      </a:r>
                      <a:endParaRPr lang="de-CH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CH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  <a:r>
                        <a:rPr lang="de-CH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0.11</a:t>
                      </a:r>
                      <a:endParaRPr lang="de-CH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CH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  <a:r>
                        <a:rPr lang="de-CH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0.05</a:t>
                      </a:r>
                      <a:endParaRPr lang="de-CH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69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Walking Time</a:t>
                      </a:r>
                      <a:endParaRPr lang="en-US" sz="18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CH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  <a:r>
                        <a:rPr lang="de-CH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0.07</a:t>
                      </a:r>
                      <a:endParaRPr lang="de-CH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CH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  <a:r>
                        <a:rPr lang="de-CH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0.07</a:t>
                      </a:r>
                      <a:endParaRPr lang="de-CH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CH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  <a:r>
                        <a:rPr lang="de-CH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0.07</a:t>
                      </a:r>
                      <a:endParaRPr lang="de-CH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CH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  <a:r>
                        <a:rPr lang="de-CH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0.07</a:t>
                      </a:r>
                      <a:endParaRPr lang="de-CH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69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Travel time</a:t>
                      </a:r>
                      <a:endParaRPr lang="en-US" sz="1800" b="0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CH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  <a:r>
                        <a:rPr lang="de-CH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0.09</a:t>
                      </a:r>
                      <a:endParaRPr lang="de-CH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CH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  <a:r>
                        <a:rPr lang="de-CH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0.11</a:t>
                      </a:r>
                      <a:endParaRPr lang="de-CH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CH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  <a:r>
                        <a:rPr lang="de-CH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0.14</a:t>
                      </a:r>
                      <a:endParaRPr lang="de-CH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CH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  <a:r>
                        <a:rPr lang="de-CH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0.06</a:t>
                      </a:r>
                      <a:endParaRPr lang="de-CH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69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Inertia</a:t>
                      </a:r>
                      <a:endParaRPr lang="en-US" sz="1800" b="0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CH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1.11</a:t>
                      </a:r>
                      <a:endParaRPr lang="de-CH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CH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1.92</a:t>
                      </a:r>
                      <a:endParaRPr lang="de-CH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69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Transfers Time</a:t>
                      </a:r>
                      <a:endParaRPr lang="en-US" sz="18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CH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  <a:r>
                        <a:rPr lang="de-CH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0.06</a:t>
                      </a:r>
                      <a:endParaRPr lang="de-CH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69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Transfers (n)</a:t>
                      </a:r>
                      <a:endParaRPr lang="en-US" sz="1800" b="0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CH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  <a:r>
                        <a:rPr lang="de-CH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0.10</a:t>
                      </a:r>
                      <a:endParaRPr lang="de-CH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69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Season Ticket</a:t>
                      </a:r>
                      <a:endParaRPr lang="en-US" sz="18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CH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0.86</a:t>
                      </a:r>
                      <a:endParaRPr lang="de-CH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69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Male</a:t>
                      </a:r>
                      <a:endParaRPr lang="en-US" sz="1800" b="0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CH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0.43</a:t>
                      </a:r>
                      <a:endParaRPr lang="de-CH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69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Car Always </a:t>
                      </a:r>
                      <a:endParaRPr lang="en-US" sz="18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CH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0.97</a:t>
                      </a:r>
                      <a:endParaRPr lang="de-CH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CH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  <a:endParaRPr lang="de-CH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69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Parking Cost</a:t>
                      </a:r>
                      <a:endParaRPr lang="en-US" sz="18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CH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-0.10</a:t>
                      </a:r>
                      <a:endParaRPr lang="de-CH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-0.17</a:t>
                      </a:r>
                      <a:endParaRPr lang="de-CH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69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Trip mate Colleague</a:t>
                      </a:r>
                      <a:endParaRPr lang="en-US" sz="1800" b="0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CH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0.60</a:t>
                      </a:r>
                      <a:endParaRPr lang="de-CH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CH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0.60</a:t>
                      </a:r>
                      <a:endParaRPr lang="de-CH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69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Household Dimension</a:t>
                      </a:r>
                      <a:endParaRPr lang="en-US" sz="18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CH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0.08</a:t>
                      </a:r>
                      <a:endParaRPr lang="de-CH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CH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0.08</a:t>
                      </a:r>
                      <a:endParaRPr lang="de-CH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69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German Speaking</a:t>
                      </a:r>
                      <a:endParaRPr lang="en-US" sz="18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CH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0.31</a:t>
                      </a:r>
                      <a:endParaRPr lang="de-CH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CH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0.31</a:t>
                      </a:r>
                      <a:endParaRPr lang="de-CH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69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Female</a:t>
                      </a:r>
                      <a:endParaRPr lang="en-US" sz="18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CH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  <a:r>
                        <a:rPr lang="de-CH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0.43</a:t>
                      </a:r>
                      <a:endParaRPr lang="de-CH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CH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  <a:r>
                        <a:rPr lang="de-CH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0.43</a:t>
                      </a:r>
                      <a:endParaRPr lang="de-CH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69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Carsharing user (SP)</a:t>
                      </a:r>
                      <a:endParaRPr lang="en-US" sz="18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CH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1.20</a:t>
                      </a:r>
                      <a:endParaRPr lang="de-CH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CH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1.20</a:t>
                      </a:r>
                      <a:endParaRPr lang="de-CH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69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Constant</a:t>
                      </a:r>
                      <a:endParaRPr lang="en-US" sz="18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CH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5.21</a:t>
                      </a:r>
                      <a:endParaRPr lang="de-CH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CH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5.02</a:t>
                      </a:r>
                      <a:endParaRPr lang="de-CH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5.47</a:t>
                      </a:r>
                      <a:endParaRPr lang="de-CH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CH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  <a:endParaRPr lang="de-CH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2339752" y="6441756"/>
            <a:ext cx="5400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Calibri" pitchFamily="34" charset="0"/>
                <a:cs typeface="Calibri" pitchFamily="34" charset="0"/>
              </a:rPr>
              <a:t>Observations: 4620		Adj. 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R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ho-square:	0.369</a:t>
            </a:r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60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sonal biographies.02">
  <a:themeElements>
    <a:clrScheme name="Personal biographies.0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ersonal biographies.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ersonal biographies.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 biographies.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 biographies.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 biographies.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 biographies.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 biographies.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 biographies.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Personal biographies.02</Template>
  <TotalTime>0</TotalTime>
  <Words>823</Words>
  <Application>Microsoft Office PowerPoint</Application>
  <PresentationFormat>On-screen Show (4:3)</PresentationFormat>
  <Paragraphs>269</Paragraphs>
  <Slides>17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Personal biographies.02</vt:lpstr>
      <vt:lpstr>CAR-POOLING POTENTIAL IN SWITZERLAND</vt:lpstr>
      <vt:lpstr>Project ASTRA 2008/017 - Participants</vt:lpstr>
      <vt:lpstr>Overview</vt:lpstr>
      <vt:lpstr>Context</vt:lpstr>
      <vt:lpstr>Qualitative questions: Summary </vt:lpstr>
      <vt:lpstr>What motivate potential carpoolers?</vt:lpstr>
      <vt:lpstr>Clusters</vt:lpstr>
      <vt:lpstr>Stated choice - Questionnaire</vt:lpstr>
      <vt:lpstr>Stated Choice Model (Panel)</vt:lpstr>
      <vt:lpstr> </vt:lpstr>
      <vt:lpstr> </vt:lpstr>
      <vt:lpstr> </vt:lpstr>
      <vt:lpstr>PowerPoint Presentation</vt:lpstr>
      <vt:lpstr>Correlation willingness to be a driver/passenger</vt:lpstr>
      <vt:lpstr>Strategy to upscale carpooling</vt:lpstr>
      <vt:lpstr>Statistics: Sample vs. Micro-census </vt:lpstr>
      <vt:lpstr>How should be a Carpooling platform?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Preferred citation style</dc:title>
  <dc:creator>K. W. Axhausen</dc:creator>
  <cp:lastModifiedBy>Ciari  Francesco</cp:lastModifiedBy>
  <cp:revision>301</cp:revision>
  <cp:lastPrinted>2010-09-26T18:01:59Z</cp:lastPrinted>
  <dcterms:created xsi:type="dcterms:W3CDTF">2010-09-26T17:50:53Z</dcterms:created>
  <dcterms:modified xsi:type="dcterms:W3CDTF">2013-05-16T12:38:19Z</dcterms:modified>
</cp:coreProperties>
</file>