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58" r:id="rId3"/>
    <p:sldId id="540" r:id="rId4"/>
    <p:sldId id="417" r:id="rId5"/>
    <p:sldId id="529" r:id="rId6"/>
    <p:sldId id="530" r:id="rId7"/>
    <p:sldId id="531" r:id="rId8"/>
    <p:sldId id="532" r:id="rId9"/>
    <p:sldId id="533" r:id="rId10"/>
    <p:sldId id="420" r:id="rId11"/>
    <p:sldId id="538" r:id="rId12"/>
    <p:sldId id="424" r:id="rId13"/>
    <p:sldId id="433" r:id="rId14"/>
    <p:sldId id="519" r:id="rId15"/>
    <p:sldId id="524" r:id="rId16"/>
    <p:sldId id="526" r:id="rId17"/>
    <p:sldId id="528" r:id="rId18"/>
    <p:sldId id="626" r:id="rId19"/>
    <p:sldId id="628" r:id="rId20"/>
    <p:sldId id="539" r:id="rId21"/>
    <p:sldId id="534" r:id="rId22"/>
    <p:sldId id="511" r:id="rId23"/>
    <p:sldId id="512" r:id="rId24"/>
    <p:sldId id="513" r:id="rId25"/>
    <p:sldId id="514" r:id="rId26"/>
    <p:sldId id="515" r:id="rId27"/>
    <p:sldId id="445" r:id="rId28"/>
    <p:sldId id="446" r:id="rId29"/>
    <p:sldId id="479" r:id="rId30"/>
    <p:sldId id="516" r:id="rId31"/>
    <p:sldId id="447" r:id="rId32"/>
    <p:sldId id="517" r:id="rId33"/>
    <p:sldId id="491" r:id="rId34"/>
    <p:sldId id="465" r:id="rId35"/>
    <p:sldId id="621" r:id="rId36"/>
    <p:sldId id="527" r:id="rId37"/>
    <p:sldId id="428" r:id="rId38"/>
    <p:sldId id="485" r:id="rId39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318B"/>
    <a:srgbClr val="36CAD1"/>
    <a:srgbClr val="680F8B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22" autoAdjust="0"/>
  </p:normalViewPr>
  <p:slideViewPr>
    <p:cSldViewPr>
      <p:cViewPr varScale="1">
        <p:scale>
          <a:sx n="71" d="100"/>
          <a:sy n="71" d="100"/>
        </p:scale>
        <p:origin x="-1188" y="-102"/>
      </p:cViewPr>
      <p:guideLst>
        <p:guide orient="horz" pos="2160"/>
        <p:guide orient="horz" pos="1207"/>
        <p:guide orient="horz" pos="845"/>
        <p:guide orient="horz" pos="3929"/>
        <p:guide pos="3120"/>
        <p:guide pos="5773"/>
        <p:guide pos="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7D5E823-8817-1C49-87C2-17BE752C7C3D}" type="datetimeFigureOut">
              <a:rPr lang="en-US"/>
              <a:pPr>
                <a:defRPr/>
              </a:pPr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8AA6BB-915A-AA48-A256-1C752C9B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4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CADD03C-94E5-E143-8741-9F8D8C09C5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5832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54E79-8C65-7B40-AA51-55EA990EC163}" type="slidenum">
              <a:rPr lang="en-GB"/>
              <a:pPr/>
              <a:t>5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50000"/>
              </a:lnSpc>
              <a:defRPr/>
            </a:pPr>
            <a:r>
              <a:rPr lang="de-CH" dirty="0" smtClean="0"/>
              <a:t>Fuzzy Logic basierend auf </a:t>
            </a:r>
          </a:p>
          <a:p>
            <a:pPr marL="685817" lvl="2" indent="-316531">
              <a:lnSpc>
                <a:spcPct val="130000"/>
              </a:lnSpc>
              <a:defRPr/>
            </a:pPr>
            <a:r>
              <a:rPr lang="de-CH" dirty="0" smtClean="0"/>
              <a:t>Geschwindigkeit (berechnet aus den GPS Punkten)</a:t>
            </a:r>
          </a:p>
          <a:p>
            <a:pPr marL="685817" lvl="2" indent="-316531">
              <a:lnSpc>
                <a:spcPct val="130000"/>
              </a:lnSpc>
              <a:defRPr/>
            </a:pPr>
            <a:r>
              <a:rPr lang="de-CH" dirty="0" smtClean="0"/>
              <a:t>Beschleunigung (aufgezeichnet mit dem Beschleunigungsmesser)</a:t>
            </a:r>
          </a:p>
          <a:p>
            <a:pPr marL="685817" lvl="2" indent="-316531">
              <a:lnSpc>
                <a:spcPct val="130000"/>
              </a:lnSpc>
              <a:defRPr/>
            </a:pPr>
            <a:r>
              <a:rPr lang="de-CH" dirty="0" smtClean="0"/>
              <a:t>Nähe des Etappenendes zu einer ÖV-Haltestelle</a:t>
            </a:r>
          </a:p>
          <a:p>
            <a:pPr marL="685817" lvl="2" indent="-316531">
              <a:lnSpc>
                <a:spcPct val="130000"/>
              </a:lnSpc>
              <a:defRPr/>
            </a:pPr>
            <a:endParaRPr lang="de-CH" dirty="0" smtClean="0"/>
          </a:p>
          <a:p>
            <a:pPr marL="316531" lvl="1" indent="-316531">
              <a:defRPr/>
            </a:pPr>
            <a:r>
              <a:rPr lang="de-CH" dirty="0" smtClean="0"/>
              <a:t>Erweiterungen in Arbeit:</a:t>
            </a:r>
          </a:p>
          <a:p>
            <a:pPr marL="685817" lvl="2" indent="-316531">
              <a:lnSpc>
                <a:spcPct val="130000"/>
              </a:lnSpc>
              <a:defRPr/>
            </a:pPr>
            <a:r>
              <a:rPr lang="de-CH" dirty="0" smtClean="0"/>
              <a:t>Einbezug des Besitzes von Mobilitätswerkzeugen </a:t>
            </a:r>
            <a:br>
              <a:rPr lang="de-CH" dirty="0" smtClean="0"/>
            </a:br>
            <a:r>
              <a:rPr lang="de-CH" dirty="0" smtClean="0"/>
              <a:t>(Auto, ÖV-Abo)</a:t>
            </a:r>
          </a:p>
          <a:p>
            <a:pPr marL="685817" lvl="2" indent="-316531">
              <a:lnSpc>
                <a:spcPct val="130000"/>
              </a:lnSpc>
              <a:defRPr/>
            </a:pPr>
            <a:r>
              <a:rPr lang="de-CH" dirty="0" smtClean="0"/>
              <a:t>Plausibilisierung der Verkehrsmittelketten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CD44-1593-4C53-BB2D-4837203CBC3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772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B3AE3-1EA6-1A49-A276-86E24AF9EA7E}" type="slidenum">
              <a:rPr lang="en-GB"/>
              <a:pPr/>
              <a:t>6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865FB-8ED0-FC41-A77D-A4CF102FDFCB}" type="slidenum">
              <a:rPr lang="en-GB"/>
              <a:pPr/>
              <a:t>7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D64A4-9A74-324D-8D3B-FF3DCF891A74}" type="slidenum">
              <a:rPr lang="en-GB"/>
              <a:pPr/>
              <a:t>8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1542E-CDAB-C949-B436-9C4F3CDAD8EE}" type="slidenum">
              <a:rPr lang="en-GB"/>
              <a:pPr/>
              <a:t>9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Price?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CD44-1593-4C53-BB2D-4837203CBC3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448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CD44-1593-4C53-BB2D-4837203CBC3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65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Umsteigen ist auch eine Aktivität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DD03C-94E5-E143-8741-9F8D8C09C54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1734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Rundung Effekt</a:t>
            </a:r>
            <a:r>
              <a:rPr lang="de-CH" baseline="0" dirty="0" smtClean="0"/>
              <a:t> (1 km,  15minuten)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DD03C-94E5-E143-8741-9F8D8C09C54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2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3886200"/>
            <a:ext cx="8420100" cy="18288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CH"/>
              <a:t>Klicken Sie, um das Format des Untertitel-Masters zu bearbeiten.</a:t>
            </a:r>
            <a:endParaRPr lang="en-GB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Klicken Sie, um das Titelformat zu bearbeiten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5867400"/>
            <a:ext cx="2063750" cy="457200"/>
          </a:xfrm>
        </p:spPr>
        <p:txBody>
          <a:bodyPr/>
          <a:lstStyle>
            <a:lvl1pPr>
              <a:defRPr sz="20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3475EA-C2DD-6549-ABA9-37248860CC5F}" type="datetime1">
              <a:rPr lang="de-CH"/>
              <a:pPr>
                <a:defRPr/>
              </a:pPr>
              <a:t>13.01.2013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52C5-1CC9-AB4A-877F-C0CDB4A851F7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2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D380-77F9-A84D-A02E-9ED3D4957231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59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304800"/>
            <a:ext cx="2105025" cy="5867400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304800"/>
            <a:ext cx="6149975" cy="5867400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5230-2767-6B44-9DCD-2EC0BECCEDAB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63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4800"/>
            <a:ext cx="8420100" cy="533400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066800"/>
            <a:ext cx="4127500" cy="5105400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66800"/>
            <a:ext cx="4127500" cy="5105400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9E66-9996-9846-BB8C-7EAD7927D6A2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96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4800"/>
            <a:ext cx="8420100" cy="533400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1066800"/>
            <a:ext cx="8420100" cy="5105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8B22-A7AD-F646-9C78-682D0A5FF4AF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72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4800"/>
            <a:ext cx="9245600" cy="533400"/>
          </a:xfrm>
        </p:spPr>
        <p:txBody>
          <a:bodyPr/>
          <a:lstStyle>
            <a:lvl1pPr>
              <a:defRPr sz="2300" b="0">
                <a:latin typeface="ETH Ligh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066800"/>
            <a:ext cx="4540250" cy="5105400"/>
          </a:xfrm>
        </p:spPr>
        <p:txBody>
          <a:bodyPr/>
          <a:lstStyle>
            <a:lvl1pPr>
              <a:defRPr sz="2100">
                <a:latin typeface="ETH Light" pitchFamily="2" charset="0"/>
              </a:defRPr>
            </a:lvl1pPr>
            <a:lvl2pPr>
              <a:defRPr sz="1900">
                <a:latin typeface="ETH Light" pitchFamily="2" charset="0"/>
              </a:defRPr>
            </a:lvl2pPr>
            <a:lvl3pPr>
              <a:defRPr sz="1600">
                <a:latin typeface="ETH Light" pitchFamily="2" charset="0"/>
              </a:defRPr>
            </a:lvl3pPr>
            <a:lvl4pPr>
              <a:defRPr sz="1400">
                <a:latin typeface="ETH Light" pitchFamily="2" charset="0"/>
              </a:defRPr>
            </a:lvl4pPr>
            <a:lvl5pPr>
              <a:defRPr sz="1200">
                <a:latin typeface="ETH Light" pitchFamily="2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75400"/>
            <a:ext cx="2063750" cy="304800"/>
          </a:xfrm>
          <a:ln/>
        </p:spPr>
        <p:txBody>
          <a:bodyPr/>
          <a:lstStyle>
            <a:lvl1pPr>
              <a:defRPr>
                <a:latin typeface="ETH Light" pitchFamily="2" charset="0"/>
              </a:defRPr>
            </a:lvl1pPr>
          </a:lstStyle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‹#›</a:t>
            </a:fld>
            <a:endParaRPr lang="en-GB" sz="1600" dirty="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30200" y="838200"/>
            <a:ext cx="9245600" cy="0"/>
          </a:xfrm>
          <a:prstGeom prst="line">
            <a:avLst/>
          </a:prstGeom>
          <a:noFill/>
          <a:ln w="31750">
            <a:solidFill>
              <a:srgbClr val="FFF58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69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4800"/>
            <a:ext cx="9245600" cy="533400"/>
          </a:xfrm>
        </p:spPr>
        <p:txBody>
          <a:bodyPr/>
          <a:lstStyle>
            <a:lvl1pPr>
              <a:defRPr sz="2300" b="0">
                <a:latin typeface="ETH Ligh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375400"/>
            <a:ext cx="2063750" cy="304800"/>
          </a:xfrm>
          <a:ln/>
        </p:spPr>
        <p:txBody>
          <a:bodyPr/>
          <a:lstStyle>
            <a:lvl1pPr>
              <a:defRPr>
                <a:latin typeface="DIN-Regular" pitchFamily="2" charset="0"/>
              </a:defRPr>
            </a:lvl1pPr>
          </a:lstStyle>
          <a:p>
            <a:pPr>
              <a:defRPr/>
            </a:pPr>
            <a:fld id="{6A1D7A09-43A3-4BA5-9538-D187277679D0}" type="slidenum">
              <a:rPr lang="en-GB" smtClean="0"/>
              <a:pPr>
                <a:defRPr/>
              </a:pPr>
              <a:t>‹#›</a:t>
            </a:fld>
            <a:endParaRPr lang="en-GB" sz="160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066800"/>
            <a:ext cx="9245600" cy="5105400"/>
          </a:xfrm>
        </p:spPr>
        <p:txBody>
          <a:bodyPr/>
          <a:lstStyle>
            <a:lvl1pPr>
              <a:defRPr sz="2100">
                <a:latin typeface="ETH Light" pitchFamily="2" charset="0"/>
              </a:defRPr>
            </a:lvl1pPr>
            <a:lvl2pPr>
              <a:defRPr sz="1900">
                <a:latin typeface="ETH Light" pitchFamily="2" charset="0"/>
              </a:defRPr>
            </a:lvl2pPr>
            <a:lvl3pPr>
              <a:defRPr sz="1600">
                <a:latin typeface="ETH Light" pitchFamily="2" charset="0"/>
              </a:defRPr>
            </a:lvl3pPr>
            <a:lvl4pPr>
              <a:defRPr sz="1400">
                <a:latin typeface="ETH Light" pitchFamily="2" charset="0"/>
              </a:defRPr>
            </a:lvl4pPr>
            <a:lvl5pPr>
              <a:defRPr sz="1200">
                <a:latin typeface="ETH Light" pitchFamily="2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30200" y="838200"/>
            <a:ext cx="9245600" cy="0"/>
          </a:xfrm>
          <a:prstGeom prst="line">
            <a:avLst/>
          </a:prstGeom>
          <a:noFill/>
          <a:ln w="31750">
            <a:solidFill>
              <a:srgbClr val="FFF58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287" tIns="53643" rIns="107287" bIns="53643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68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D976-946A-7C42-A27F-B260421F171C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4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5537-BA2F-9A41-85C4-33EB02625CFD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24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066800"/>
            <a:ext cx="4127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66800"/>
            <a:ext cx="4127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DB2-7E9B-C040-80E3-BEF90907B5C5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35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415E-DF6C-8746-9410-472370DEB8C4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13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F4DA-B2DD-0546-9410-A26115A2C1D5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69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0E62-CFEE-3A48-8B9F-DE0BF0AD1D9C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E20C-4E0F-A640-B068-AC5AD82DB9BE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81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4FCC-49A5-3041-BCCA-16CF2CC67B00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91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04800"/>
            <a:ext cx="8420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Hier klicken, um Master-Titelformat zu bearbeiten.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066800"/>
            <a:ext cx="8420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Hier klicken, um Master-Textformat zu bearbeiten.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400800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00800"/>
            <a:ext cx="313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00800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latin typeface="Helvetica" charset="0"/>
              </a:defRPr>
            </a:lvl1pPr>
          </a:lstStyle>
          <a:p>
            <a:pPr>
              <a:defRPr/>
            </a:pPr>
            <a:fld id="{EE7A29CD-FB6F-3442-B310-B9E7463EF63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742950" y="838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ETH-Light"/>
          <a:ea typeface="ＭＳ Ｐゴシック" pitchFamily="-105" charset="-128"/>
          <a:cs typeface="ETH-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ETH-Light"/>
          <a:ea typeface="ＭＳ Ｐゴシック" pitchFamily="-105" charset="-128"/>
          <a:cs typeface="ETH-Ligh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ETH-Light"/>
          <a:ea typeface="ＭＳ Ｐゴシック" pitchFamily="-106" charset="-128"/>
          <a:cs typeface="ETH-Ligh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ETH-Light"/>
          <a:ea typeface="ＭＳ Ｐゴシック" pitchFamily="-106" charset="-128"/>
          <a:cs typeface="ETH-Ligh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ETH-Light"/>
          <a:ea typeface="ＭＳ Ｐゴシック" pitchFamily="-106" charset="-128"/>
          <a:cs typeface="ETH-Ligh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ETH-Light"/>
          <a:ea typeface="ＭＳ Ｐゴシック" pitchFamily="-106" charset="-128"/>
          <a:cs typeface="ETH-Ligh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249D9A-2ADC-1E4B-84A8-56D3E2441992}" type="slidenum">
              <a:rPr lang="en-US" sz="800" b="0">
                <a:latin typeface="Helvetica" charset="0"/>
              </a:rPr>
              <a:pPr/>
              <a:t>1</a:t>
            </a:fld>
            <a:endParaRPr lang="en-US" sz="1400" b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latin typeface="Helvetica" charset="0"/>
                <a:ea typeface="ＭＳ Ｐゴシック" charset="0"/>
                <a:cs typeface="ＭＳ Ｐゴシック" charset="0"/>
              </a:rPr>
              <a:t>Bevorzugter Zitierstil für diesen Vortrag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de-CH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de-CH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de-CH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Axhausen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K.W. (2012) Large-Scale Travel Data Sets and Route Choice Modeling: European Experience, presentation at Workshop 189 „Route choice modeling and availability of data sets“, 92nd Annual Meeting of the Transportation Research Board, Washington, January 2013.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EC69D7-D856-FA4B-87F0-7B23DB6E5052}" type="slidenum">
              <a:rPr lang="en-US" sz="800" b="0">
                <a:latin typeface="Helvetica" charset="0"/>
              </a:rPr>
              <a:pPr/>
              <a:t>10</a:t>
            </a:fld>
            <a:endParaRPr lang="en-US" sz="1400" b="0"/>
          </a:p>
        </p:txBody>
      </p:sp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742950" y="1371600"/>
            <a:ext cx="850106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1800" dirty="0" smtClean="0">
              <a:latin typeface="Helvetica" charset="0"/>
            </a:endParaRPr>
          </a:p>
          <a:p>
            <a:pPr>
              <a:spcBef>
                <a:spcPct val="20000"/>
              </a:spcBef>
            </a:pPr>
            <a:endParaRPr lang="en-GB" sz="1800" dirty="0" smtClean="0">
              <a:latin typeface="Helvetica" charset="0"/>
            </a:endParaRPr>
          </a:p>
          <a:p>
            <a:pPr>
              <a:spcBef>
                <a:spcPct val="20000"/>
              </a:spcBef>
            </a:pPr>
            <a:r>
              <a:rPr lang="en-GB" sz="2000" b="0" dirty="0" smtClean="0">
                <a:latin typeface="ETH-Light" charset="0"/>
                <a:cs typeface="ETH-Light" charset="0"/>
              </a:rPr>
              <a:t>Elements of the generalised costs of the chosen / not-chosen  movement:</a:t>
            </a:r>
          </a:p>
          <a:p>
            <a:pPr>
              <a:spcBef>
                <a:spcPct val="20000"/>
              </a:spcBef>
            </a:pPr>
            <a:endParaRPr lang="en-GB" sz="2000" b="0" dirty="0" smtClean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Duration of the stages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Routes of the stages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Circumstances of the stages (congested; parking search)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Monetary (decision relevant) costs of the stages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000" b="0" dirty="0" smtClean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(Joint) </a:t>
            </a:r>
            <a:r>
              <a:rPr lang="en-GB" sz="2000" b="0" dirty="0" smtClean="0">
                <a:latin typeface="ETH-Light" charset="0"/>
                <a:cs typeface="ETH-Light" charset="0"/>
              </a:rPr>
              <a:t>activities during the stages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Joint travel with whom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Time pressure of the stages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TH-Light" charset="0"/>
                <a:ea typeface="ＭＳ Ｐゴシック" charset="0"/>
                <a:cs typeface="ETH-Light" charset="0"/>
              </a:rPr>
              <a:t>What </a:t>
            </a:r>
            <a:r>
              <a:rPr lang="en-US" dirty="0" smtClean="0">
                <a:latin typeface="ETH-Light" charset="0"/>
                <a:ea typeface="ＭＳ Ｐゴシック" charset="0"/>
                <a:cs typeface="ETH-Light" charset="0"/>
              </a:rPr>
              <a:t>should we capture</a:t>
            </a:r>
            <a:r>
              <a:rPr lang="en-US" b="1" dirty="0" smtClean="0">
                <a:latin typeface="ETH-Light" charset="0"/>
                <a:ea typeface="ＭＳ Ｐゴシック" charset="0"/>
                <a:cs typeface="ETH-Light" charset="0"/>
              </a:rPr>
              <a:t>? </a:t>
            </a:r>
            <a:endParaRPr lang="en-US" b="1" dirty="0">
              <a:latin typeface="ETH-Light" charset="0"/>
              <a:ea typeface="ＭＳ Ｐゴシック" charset="0"/>
              <a:cs typeface="ETH-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EC69D7-D856-FA4B-87F0-7B23DB6E5052}" type="slidenum">
              <a:rPr lang="en-US" sz="800" b="0">
                <a:latin typeface="Helvetica" charset="0"/>
              </a:rPr>
              <a:pPr/>
              <a:t>11</a:t>
            </a:fld>
            <a:endParaRPr lang="en-US" sz="1400" b="0"/>
          </a:p>
        </p:txBody>
      </p:sp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742950" y="1371600"/>
            <a:ext cx="850106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1800" dirty="0" smtClean="0">
              <a:latin typeface="Helvetica" charset="0"/>
            </a:endParaRPr>
          </a:p>
          <a:p>
            <a:pPr>
              <a:spcBef>
                <a:spcPct val="20000"/>
              </a:spcBef>
            </a:pPr>
            <a:endParaRPr lang="en-GB" sz="1800" dirty="0" smtClean="0">
              <a:latin typeface="Helvetica" charset="0"/>
            </a:endParaRPr>
          </a:p>
          <a:p>
            <a:pPr>
              <a:spcBef>
                <a:spcPct val="20000"/>
              </a:spcBef>
            </a:pPr>
            <a:r>
              <a:rPr lang="en-GB" sz="2000" b="0" dirty="0" smtClean="0">
                <a:latin typeface="ETH-Light" charset="0"/>
                <a:cs typeface="ETH-Light" charset="0"/>
              </a:rPr>
              <a:t>Elements of the generalised costs of the chosen/non-chosen activity:</a:t>
            </a:r>
          </a:p>
          <a:p>
            <a:pPr marL="800100" lvl="1" indent="-342900">
              <a:spcBef>
                <a:spcPct val="20000"/>
              </a:spcBef>
            </a:pPr>
            <a:endParaRPr lang="en-GB" sz="2000" b="0" dirty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>
                <a:latin typeface="ETH-Light" charset="0"/>
                <a:cs typeface="ETH-Light" charset="0"/>
              </a:rPr>
              <a:t>Price levels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>
                <a:latin typeface="ETH-Light" charset="0"/>
                <a:cs typeface="ETH-Light" charset="0"/>
              </a:rPr>
              <a:t>Price worthiness (value for money)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>
                <a:latin typeface="ETH-Light" charset="0"/>
                <a:cs typeface="ETH-Light" charset="0"/>
              </a:rPr>
              <a:t>Social </a:t>
            </a:r>
            <a:r>
              <a:rPr lang="en-GB" sz="2000" b="0" dirty="0" smtClean="0">
                <a:latin typeface="ETH-Light" charset="0"/>
                <a:cs typeface="ETH-Light" charset="0"/>
              </a:rPr>
              <a:t>milieu</a:t>
            </a:r>
            <a:endParaRPr lang="en-GB" sz="2000" b="0" dirty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000" b="0" dirty="0" smtClean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Purpose of the activity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Joint activity: </a:t>
            </a:r>
            <a:r>
              <a:rPr lang="en-GB" sz="2000" b="0" dirty="0" smtClean="0">
                <a:latin typeface="ETH-Light" charset="0"/>
                <a:cs typeface="ETH-Light" charset="0"/>
              </a:rPr>
              <a:t>with whom and expenditure sharing, if any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Planning horizon of the activity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TH-Light" charset="0"/>
                <a:ea typeface="ＭＳ Ｐゴシック" charset="0"/>
                <a:cs typeface="ETH-Light" charset="0"/>
              </a:rPr>
              <a:t>What </a:t>
            </a:r>
            <a:r>
              <a:rPr lang="en-US" dirty="0" smtClean="0">
                <a:latin typeface="ETH-Light" charset="0"/>
                <a:ea typeface="ＭＳ Ｐゴシック" charset="0"/>
                <a:cs typeface="ETH-Light" charset="0"/>
              </a:rPr>
              <a:t>should we capture</a:t>
            </a:r>
            <a:r>
              <a:rPr lang="en-US" b="1" dirty="0" smtClean="0">
                <a:latin typeface="ETH-Light" charset="0"/>
                <a:ea typeface="ＭＳ Ｐゴシック" charset="0"/>
                <a:cs typeface="ETH-Light" charset="0"/>
              </a:rPr>
              <a:t>? </a:t>
            </a:r>
            <a:endParaRPr lang="en-US" b="1" dirty="0">
              <a:latin typeface="ETH-Light" charset="0"/>
              <a:ea typeface="ＭＳ Ｐゴシック" charset="0"/>
              <a:cs typeface="ETH-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4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6F5A90-13CD-5847-8581-CF4A4CCC0152}" type="slidenum">
              <a:rPr lang="en-US" sz="800" b="0">
                <a:latin typeface="Helvetica" charset="0"/>
              </a:rPr>
              <a:pPr/>
              <a:t>12</a:t>
            </a:fld>
            <a:endParaRPr lang="en-US" sz="1400" b="0"/>
          </a:p>
        </p:txBody>
      </p:sp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742950" y="304800"/>
            <a:ext cx="8420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ETH-Light" charset="0"/>
                <a:cs typeface="ETH-Light" charset="0"/>
              </a:rPr>
              <a:t>But how? </a:t>
            </a:r>
            <a:endParaRPr lang="en-US" dirty="0">
              <a:solidFill>
                <a:schemeClr val="tx2"/>
              </a:solidFill>
              <a:latin typeface="ETH-Light" charset="0"/>
              <a:cs typeface="ETH-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11" y="990601"/>
            <a:ext cx="7429997" cy="57193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1271754" y="4159248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One week of a Zurich participant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EC69D7-D856-FA4B-87F0-7B23DB6E5052}" type="slidenum">
              <a:rPr lang="en-US" sz="800" b="0">
                <a:latin typeface="Helvetica" charset="0"/>
              </a:rPr>
              <a:pPr/>
              <a:t>13</a:t>
            </a:fld>
            <a:endParaRPr lang="en-US" sz="1400" b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TH-Light" charset="0"/>
                <a:ea typeface="ＭＳ Ｐゴシック" charset="0"/>
                <a:cs typeface="ETH-Light" charset="0"/>
              </a:rPr>
              <a:t>But how</a:t>
            </a:r>
            <a:r>
              <a:rPr lang="en-US" b="1" dirty="0" smtClean="0">
                <a:latin typeface="ETH-Light" charset="0"/>
                <a:ea typeface="ＭＳ Ｐゴシック" charset="0"/>
                <a:cs typeface="ETH-Light" charset="0"/>
              </a:rPr>
              <a:t>? </a:t>
            </a:r>
            <a:endParaRPr lang="en-US" b="1" dirty="0">
              <a:latin typeface="ETH-Light" charset="0"/>
              <a:ea typeface="ＭＳ Ｐゴシック" charset="0"/>
              <a:cs typeface="ETH-Light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1768894"/>
              </p:ext>
            </p:extLst>
          </p:nvPr>
        </p:nvGraphicFramePr>
        <p:xfrm>
          <a:off x="776536" y="1052736"/>
          <a:ext cx="828092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088232"/>
                <a:gridCol w="1872208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Dimension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Diary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GSM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GPS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Trips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Directly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Impossible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Post-processing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Completeness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Respondent dependent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No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Yes,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but data loss possible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Duration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Rounded to the next 5, 15 min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No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Exactly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Destin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ations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(Exactly)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Cell tower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Exactly (?)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Yes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No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Imputation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Partially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No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No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Routes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Expensively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(Impossible)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Exactly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Recruitment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F(response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burden)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(Easy)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F(response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burden)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Response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period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1 (-42) days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(Unlimited)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(1-) 7-14 (- ) days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14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B9E66-9996-9846-BB8C-7EAD7927D6A2}" type="slidenum">
              <a:rPr lang="en-US" smtClean="0"/>
              <a:pPr>
                <a:defRPr/>
              </a:pPr>
              <a:t>14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5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5575-B739-4BF4-ACD6-B6853165F7B5}" type="slidenum">
              <a:rPr lang="en-GB"/>
              <a:pPr>
                <a:defRPr/>
              </a:pPr>
              <a:t>15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Format: Swiss </a:t>
            </a:r>
            <a:r>
              <a:rPr lang="de-CH" dirty="0" smtClean="0"/>
              <a:t>Mikrozensus</a:t>
            </a:r>
            <a:r>
              <a:rPr lang="en-GB" dirty="0" smtClean="0"/>
              <a:t> (MZ) 2010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Geocoded CATI interview (LINK)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Person- and household socio-demographics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Stage-based travel diary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Routes of car/motorcycle-stages were identified with two way-points (interviewer had map interface)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 smtClean="0"/>
              <a:t>Add-on modules for sub-samples (LINK)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One-day excursions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Long-distance travel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Attitudes to transport policy 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Integrated, but independent SC questionnaire (IVT)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SC mode choice</a:t>
            </a:r>
          </a:p>
          <a:p>
            <a:pPr lvl="2">
              <a:buFont typeface="Arial"/>
              <a:buChar char="•"/>
            </a:pPr>
            <a:r>
              <a:rPr lang="en-GB" dirty="0" smtClean="0"/>
              <a:t>SC route and departure time choice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51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5575-B739-4BF4-ACD6-B6853165F7B5}" type="slidenum">
              <a:rPr lang="en-GB"/>
              <a:pPr>
                <a:defRPr/>
              </a:pPr>
              <a:t>16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Protocol: MZ 2010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CATI with multiple calls (no incentives) (72% response rate)</a:t>
            </a:r>
          </a:p>
          <a:p>
            <a:pPr lvl="1">
              <a:buFont typeface="Arial"/>
              <a:buChar char="•"/>
            </a:pPr>
            <a:endParaRPr lang="en-GB" dirty="0"/>
          </a:p>
          <a:p>
            <a:pPr lvl="1">
              <a:buFont typeface="Arial"/>
              <a:buChar char="•"/>
            </a:pPr>
            <a:r>
              <a:rPr lang="en-GB" dirty="0"/>
              <a:t>Households (59’971)</a:t>
            </a:r>
          </a:p>
          <a:p>
            <a:pPr lvl="1">
              <a:buFont typeface="Arial"/>
              <a:buChar char="•"/>
            </a:pPr>
            <a:r>
              <a:rPr lang="en-GB" dirty="0"/>
              <a:t>Persons (62’868)</a:t>
            </a:r>
          </a:p>
          <a:p>
            <a:pPr lvl="1">
              <a:buFont typeface="Arial"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endParaRPr lang="en-GB" dirty="0"/>
          </a:p>
          <a:p>
            <a:pPr lvl="1">
              <a:buFont typeface="Arial"/>
              <a:buChar char="•"/>
            </a:pPr>
            <a:r>
              <a:rPr lang="en-GB" dirty="0" smtClean="0"/>
              <a:t>Recruitment for the SC:  50% willingness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 smtClean="0"/>
              <a:t>Customized SCs for 85% of the recruited within 12 days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 smtClean="0"/>
              <a:t>70% response rate for the SC experiments</a:t>
            </a:r>
          </a:p>
          <a:p>
            <a:pPr lvl="1">
              <a:buFont typeface="Arial"/>
              <a:buChar char="•"/>
            </a:pPr>
            <a:endParaRPr lang="en-GB" dirty="0"/>
          </a:p>
          <a:p>
            <a:pPr lvl="1">
              <a:buFont typeface="Arial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564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5575-B739-4BF4-ACD6-B6853165F7B5}" type="slidenum">
              <a:rPr lang="en-GB"/>
              <a:pPr>
                <a:defRPr/>
              </a:pPr>
              <a:t>17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capture: Which ?</a:t>
            </a:r>
          </a:p>
        </p:txBody>
      </p:sp>
      <p:graphicFrame>
        <p:nvGraphicFramePr>
          <p:cNvPr id="7" name="Group 110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976037338"/>
              </p:ext>
            </p:extLst>
          </p:nvPr>
        </p:nvGraphicFramePr>
        <p:xfrm>
          <a:off x="776536" y="1340768"/>
          <a:ext cx="8424936" cy="4043698"/>
        </p:xfrm>
        <a:graphic>
          <a:graphicData uri="http://schemas.openxmlformats.org/drawingml/2006/table">
            <a:tbl>
              <a:tblPr/>
              <a:tblGrid>
                <a:gridCol w="1223963"/>
                <a:gridCol w="2232421"/>
                <a:gridCol w="2376264"/>
                <a:gridCol w="2592288"/>
              </a:tblGrid>
              <a:tr h="106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cs typeface="ETH-Light"/>
                      </a:endParaRPr>
                    </a:p>
                  </a:txBody>
                  <a:tcPr marL="3600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Slow modes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(Walking, cycling)</a:t>
                      </a:r>
                    </a:p>
                  </a:txBody>
                  <a:tcPr marL="36000" marR="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Motorised travel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(car, motorcycle)</a:t>
                      </a:r>
                    </a:p>
                  </a:txBody>
                  <a:tcPr marL="36000" marR="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cs typeface="ETH-Ligh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Public transport</a:t>
                      </a:r>
                      <a:b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</a:br>
                      <a:r>
                        <a:rPr kumimoji="0" lang="en-US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(train, bus, stret car…)</a:t>
                      </a:r>
                    </a:p>
                  </a:txBody>
                  <a:tcPr marL="36000" marR="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16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Stages</a:t>
                      </a:r>
                    </a:p>
                  </a:txBody>
                  <a:tcPr marL="3600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Roundtrips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All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All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Distance</a:t>
                      </a:r>
                    </a:p>
                  </a:txBody>
                  <a:tcPr marL="3600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≥</a:t>
                      </a: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 3 km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≥</a:t>
                      </a: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 3 km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≥</a:t>
                      </a: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 0 km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Detail</a:t>
                      </a:r>
                    </a:p>
                  </a:txBody>
                  <a:tcPr marL="3600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Capture of one way-point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Capture of two way-points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cs typeface="ETH-Ligh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cs typeface="ETH-Light"/>
                      </a:endParaRP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cs typeface="ETH-Light"/>
                        </a:rPr>
                        <a:t>Capture of all transfers (end of stages)</a:t>
                      </a:r>
                    </a:p>
                  </a:txBody>
                  <a:tcPr marL="3600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92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5575-B739-4BF4-ACD6-B6853165F7B5}" type="slidenum">
              <a:rPr lang="en-GB"/>
              <a:pPr>
                <a:defRPr/>
              </a:pPr>
              <a:t>18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capture: Motorised travel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3200" y="1268760"/>
            <a:ext cx="2409850" cy="490344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Selection between fastest (blue) and shortest path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Two way points possible (a la Google maps)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196752"/>
            <a:ext cx="5544616" cy="51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158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5575-B739-4BF4-ACD6-B6853165F7B5}" type="slidenum">
              <a:rPr lang="en-GB"/>
              <a:pPr>
                <a:defRPr/>
              </a:pPr>
              <a:t>19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capture: Public transport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3200" y="1268760"/>
            <a:ext cx="2409850" cy="4903440"/>
          </a:xfrm>
        </p:spPr>
        <p:txBody>
          <a:bodyPr/>
          <a:lstStyle/>
          <a:p>
            <a:r>
              <a:rPr lang="en-GB" dirty="0" smtClean="0"/>
              <a:t>Valid stops as start and end</a:t>
            </a:r>
          </a:p>
          <a:p>
            <a:endParaRPr lang="en-GB" dirty="0" smtClean="0"/>
          </a:p>
          <a:p>
            <a:r>
              <a:rPr lang="en-GB" dirty="0" smtClean="0"/>
              <a:t>Selection based on the national transit schedule </a:t>
            </a:r>
          </a:p>
          <a:p>
            <a:endParaRPr lang="en-GB" dirty="0"/>
          </a:p>
          <a:p>
            <a:r>
              <a:rPr lang="en-GB" dirty="0" smtClean="0"/>
              <a:t>Distance calculation based on the rail network or shortest road path between the stops of the selected service for busses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268760"/>
            <a:ext cx="594645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84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2286000"/>
            <a:ext cx="84201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ETH-Light" charset="0"/>
                <a:ea typeface="ＭＳ Ｐゴシック" charset="0"/>
                <a:cs typeface="ETH-Light" charset="0"/>
              </a:rPr>
              <a:t>Large-Scale Travel Data Sets and Route Choice Modeling: European Experience</a:t>
            </a:r>
            <a:endParaRPr lang="de-CH" b="1" dirty="0">
              <a:solidFill>
                <a:schemeClr val="tx2"/>
              </a:solidFill>
              <a:latin typeface="ETH-Light" charset="0"/>
              <a:ea typeface="ＭＳ Ｐゴシック" charset="0"/>
              <a:cs typeface="ETH-Light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84201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b="1" dirty="0">
                <a:latin typeface="ETH-Light" charset="0"/>
                <a:ea typeface="ＭＳ Ｐゴシック" charset="0"/>
                <a:cs typeface="ETH-Light" charset="0"/>
              </a:rPr>
              <a:t>KW </a:t>
            </a:r>
            <a:r>
              <a:rPr lang="de-CH" b="1" dirty="0" smtClean="0">
                <a:latin typeface="ETH-Light" charset="0"/>
                <a:ea typeface="ＭＳ Ｐゴシック" charset="0"/>
                <a:cs typeface="ETH-Light" charset="0"/>
              </a:rPr>
              <a:t>Axhausen</a:t>
            </a:r>
            <a:endParaRPr lang="de-CH" b="1" dirty="0">
              <a:latin typeface="ETH-Light" charset="0"/>
              <a:ea typeface="ＭＳ Ｐゴシック" charset="0"/>
              <a:cs typeface="ETH-Light" charset="0"/>
            </a:endParaRPr>
          </a:p>
          <a:p>
            <a:pPr>
              <a:lnSpc>
                <a:spcPct val="80000"/>
              </a:lnSpc>
            </a:pPr>
            <a:endParaRPr lang="de-CH" b="1" dirty="0">
              <a:latin typeface="ETH-Light" charset="0"/>
              <a:ea typeface="ＭＳ Ｐゴシック" charset="0"/>
              <a:cs typeface="ETH-Light" charset="0"/>
            </a:endParaRPr>
          </a:p>
          <a:p>
            <a:pPr>
              <a:lnSpc>
                <a:spcPct val="80000"/>
              </a:lnSpc>
            </a:pPr>
            <a:r>
              <a:rPr lang="de-CH" b="1" dirty="0">
                <a:latin typeface="ETH-Light" charset="0"/>
                <a:ea typeface="ＭＳ Ｐゴシック" charset="0"/>
                <a:cs typeface="ETH-Light" charset="0"/>
              </a:rPr>
              <a:t>IVT</a:t>
            </a:r>
          </a:p>
          <a:p>
            <a:pPr>
              <a:lnSpc>
                <a:spcPct val="80000"/>
              </a:lnSpc>
            </a:pPr>
            <a:r>
              <a:rPr lang="de-CH" b="1" dirty="0">
                <a:latin typeface="ETH-Light" charset="0"/>
                <a:ea typeface="ＭＳ Ｐゴシック" charset="0"/>
                <a:cs typeface="ETH-Light" charset="0"/>
              </a:rPr>
              <a:t>ETH</a:t>
            </a:r>
          </a:p>
          <a:p>
            <a:pPr>
              <a:lnSpc>
                <a:spcPct val="80000"/>
              </a:lnSpc>
            </a:pPr>
            <a:r>
              <a:rPr lang="de-CH" b="1" dirty="0">
                <a:latin typeface="ETH-Light" charset="0"/>
                <a:ea typeface="ＭＳ Ｐゴシック" charset="0"/>
                <a:cs typeface="ETH-Light" charset="0"/>
              </a:rPr>
              <a:t>Zürich</a:t>
            </a:r>
          </a:p>
          <a:p>
            <a:pPr>
              <a:lnSpc>
                <a:spcPct val="80000"/>
              </a:lnSpc>
            </a:pPr>
            <a:endParaRPr lang="de-CH" b="1" dirty="0">
              <a:latin typeface="ETH-Light" charset="0"/>
              <a:ea typeface="ＭＳ Ｐゴシック" charset="0"/>
              <a:cs typeface="ETH-Light" charset="0"/>
            </a:endParaRPr>
          </a:p>
          <a:p>
            <a:pPr>
              <a:lnSpc>
                <a:spcPct val="80000"/>
              </a:lnSpc>
            </a:pPr>
            <a:r>
              <a:rPr lang="de-CH" b="1" dirty="0" err="1" smtClean="0">
                <a:latin typeface="ETH-Light" charset="0"/>
                <a:ea typeface="ＭＳ Ｐゴシック" charset="0"/>
                <a:cs typeface="ETH-Light" charset="0"/>
              </a:rPr>
              <a:t>January</a:t>
            </a:r>
            <a:r>
              <a:rPr lang="de-CH" b="1" dirty="0" smtClean="0">
                <a:latin typeface="ETH-Light" charset="0"/>
                <a:ea typeface="ＭＳ Ｐゴシック" charset="0"/>
                <a:cs typeface="ETH-Light" charset="0"/>
              </a:rPr>
              <a:t> 2013</a:t>
            </a:r>
            <a:endParaRPr lang="de-CH" b="1" dirty="0">
              <a:latin typeface="ETH-Light" charset="0"/>
              <a:ea typeface="ＭＳ Ｐゴシック" charset="0"/>
              <a:cs typeface="ETH-Light" charset="0"/>
            </a:endParaRPr>
          </a:p>
        </p:txBody>
      </p:sp>
      <p:pic>
        <p:nvPicPr>
          <p:cNvPr id="18435" name="Picture 5" descr="eth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791200"/>
            <a:ext cx="3097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IV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199063"/>
            <a:ext cx="3086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self-tracing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B9E66-9996-9846-BB8C-7EAD7927D6A2}" type="slidenum">
              <a:rPr lang="en-US" smtClean="0"/>
              <a:pPr>
                <a:defRPr/>
              </a:pPr>
              <a:t>20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2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current examples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B9E66-9996-9846-BB8C-7EAD7927D6A2}" type="slidenum">
              <a:rPr lang="en-US" smtClean="0"/>
              <a:pPr>
                <a:defRPr/>
              </a:pPr>
              <a:t>21</a:t>
            </a:fld>
            <a:endParaRPr lang="en-US" sz="1400">
              <a:latin typeface="Times New Roman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8675519"/>
              </p:ext>
            </p:extLst>
          </p:nvPr>
        </p:nvGraphicFramePr>
        <p:xfrm>
          <a:off x="704528" y="1196752"/>
          <a:ext cx="8352927" cy="41172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8192"/>
                <a:gridCol w="1872208"/>
                <a:gridCol w="4752527"/>
              </a:tblGrid>
              <a:tr h="61206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Captured with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Where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What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GPS logger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Switzerland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Bill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board effectiveness study (Sample &gt; 20000)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Ireland/Austria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GPS loggers (part of EU-funded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ETH-Light"/>
                          <a:cs typeface="ETH-Light"/>
                        </a:rPr>
                        <a:t>Peacox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project)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Zürich </a:t>
                      </a: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Canton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Transit route choice 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(IVT, ETH)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Smartphones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Singapore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Capturing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activities within and 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outside buildings</a:t>
                      </a: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  </a:t>
                      </a: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(SMART)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Bay Area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Capturing trips (Joan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Walker and UC Berkeley)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68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b="1" dirty="0" smtClean="0"/>
              <a:t>COST </a:t>
            </a:r>
            <a:r>
              <a:rPr lang="en-US" sz="2400" b="1" dirty="0" smtClean="0"/>
              <a:t>and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eacox</a:t>
            </a:r>
            <a:r>
              <a:rPr lang="en-US" sz="2400" b="1" dirty="0" smtClean="0"/>
              <a:t>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framework project: GPS based diary at </a:t>
            </a:r>
            <a:r>
              <a:rPr lang="de-CH" sz="2400" b="1" dirty="0" smtClean="0"/>
              <a:t>IVT</a:t>
            </a:r>
            <a:endParaRPr lang="de-C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GPS unit: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Interval: 1Hz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3D p</a:t>
            </a:r>
            <a:r>
              <a:rPr lang="en-US" sz="2000" dirty="0" smtClean="0"/>
              <a:t>osition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Date and time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HPOD and other measures of accuracy</a:t>
            </a:r>
            <a:endParaRPr lang="en-US" sz="2000" dirty="0"/>
          </a:p>
          <a:p>
            <a:r>
              <a:rPr lang="en-US" sz="2000" dirty="0"/>
              <a:t>Accelerometer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Interval 10 Hz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3D </a:t>
            </a:r>
            <a:r>
              <a:rPr lang="en-US" sz="2000" dirty="0" smtClean="0"/>
              <a:t>acceleration</a:t>
            </a:r>
            <a:endParaRPr lang="en-US" sz="2000" dirty="0"/>
          </a:p>
          <a:p>
            <a:pPr marL="0" indent="0"/>
            <a:r>
              <a:rPr lang="en-US" sz="2000" dirty="0"/>
              <a:t>Battery</a:t>
            </a:r>
          </a:p>
          <a:p>
            <a:pPr marL="804649" lvl="1">
              <a:buFont typeface="Arial" pitchFamily="34" charset="0"/>
              <a:buChar char="•"/>
            </a:pPr>
            <a:r>
              <a:rPr lang="en-US" sz="2000" dirty="0" smtClean="0"/>
              <a:t>Multiple days</a:t>
            </a:r>
            <a:endParaRPr lang="en-US" sz="2000" dirty="0"/>
          </a:p>
          <a:p>
            <a:pPr marL="0" indent="0"/>
            <a:r>
              <a:rPr lang="en-US" sz="2000" dirty="0" smtClean="0"/>
              <a:t>GSM:</a:t>
            </a:r>
            <a:endParaRPr lang="en-US" sz="2000" dirty="0"/>
          </a:p>
          <a:p>
            <a:pPr marL="804649" lvl="1">
              <a:buFont typeface="Arial" pitchFamily="34" charset="0"/>
              <a:buChar char="•"/>
            </a:pPr>
            <a:r>
              <a:rPr lang="en-US" sz="2000" dirty="0" smtClean="0"/>
              <a:t>Savings every 4 hours on SQL database server</a:t>
            </a:r>
            <a:endParaRPr lang="en-US" sz="2000" dirty="0"/>
          </a:p>
          <a:p>
            <a:pPr marL="0" indent="0"/>
            <a:endParaRPr lang="en-US" sz="2000" dirty="0"/>
          </a:p>
          <a:p>
            <a:endParaRPr lang="de-C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22</a:t>
            </a:fld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295400"/>
            <a:ext cx="202935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27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GPS-based prompted recall survey</a:t>
            </a:r>
            <a:endParaRPr lang="de-C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066800"/>
            <a:ext cx="3797300" cy="52070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300 </a:t>
            </a:r>
            <a:r>
              <a:rPr lang="en-US" sz="2000" dirty="0" smtClean="0"/>
              <a:t>participant for 7 days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Web</a:t>
            </a:r>
            <a:r>
              <a:rPr lang="en-US" sz="2000" dirty="0" smtClean="0"/>
              <a:t>-survey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Socio-demographics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Attitudes to risk, environment, variety seeking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Checking and correction of the automated processing</a:t>
            </a:r>
            <a:endParaRPr lang="en-US" sz="2000" dirty="0"/>
          </a:p>
          <a:p>
            <a:endParaRPr lang="de-C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23</a:t>
            </a:fld>
            <a:endParaRPr lang="en-GB" sz="1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94" y="1092201"/>
            <a:ext cx="5526535" cy="55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70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Data processing</a:t>
            </a:r>
            <a:endParaRPr lang="de-CH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pPr>
              <a:defRPr/>
            </a:pPr>
            <a:fld id="{6A1D7A09-43A3-4BA5-9538-D187277679D0}" type="slidenum">
              <a:rPr lang="en-GB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24</a:t>
            </a:fld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feld 23"/>
          <p:cNvSpPr txBox="1">
            <a:spLocks noChangeArrowheads="1"/>
          </p:cNvSpPr>
          <p:nvPr/>
        </p:nvSpPr>
        <p:spPr bwMode="auto">
          <a:xfrm>
            <a:off x="1761475" y="2866444"/>
            <a:ext cx="3384550" cy="416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de-CH" sz="2000" dirty="0" smtClean="0">
                <a:solidFill>
                  <a:srgbClr val="31854D"/>
                </a:solidFill>
                <a:latin typeface="ETH Light" pitchFamily="2" charset="0"/>
              </a:rPr>
              <a:t>Stages</a:t>
            </a:r>
            <a:endParaRPr lang="de-CH" sz="2000" dirty="0">
              <a:solidFill>
                <a:schemeClr val="tx1">
                  <a:lumMod val="95000"/>
                  <a:lumOff val="5000"/>
                </a:schemeClr>
              </a:solidFill>
              <a:latin typeface="ETH Light" pitchFamily="2" charset="0"/>
            </a:endParaRPr>
          </a:p>
        </p:txBody>
      </p:sp>
      <p:sp>
        <p:nvSpPr>
          <p:cNvPr id="7" name="Textfeld 24"/>
          <p:cNvSpPr txBox="1">
            <a:spLocks noChangeArrowheads="1"/>
          </p:cNvSpPr>
          <p:nvPr/>
        </p:nvSpPr>
        <p:spPr bwMode="auto">
          <a:xfrm>
            <a:off x="6514471" y="2853471"/>
            <a:ext cx="1770722" cy="416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ETH Light" pitchFamily="2" charset="0"/>
              </a:rPr>
              <a:t>Stops</a:t>
            </a:r>
            <a:endParaRPr lang="en-US" sz="2000" dirty="0">
              <a:solidFill>
                <a:srgbClr val="FF0000"/>
              </a:solidFill>
              <a:latin typeface="ETH Light" pitchFamily="2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1679" y="3536561"/>
            <a:ext cx="2432343" cy="4240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31854D"/>
                </a:solidFill>
                <a:latin typeface="ETH Light" pitchFamily="2" charset="0"/>
              </a:rPr>
              <a:t>Mode detection</a:t>
            </a:r>
            <a:endParaRPr lang="en-US" sz="2000" dirty="0">
              <a:solidFill>
                <a:srgbClr val="31854D"/>
              </a:solidFill>
              <a:latin typeface="ETH Light" pitchFamily="2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152936" y="4491263"/>
            <a:ext cx="2432343" cy="4240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31854D"/>
                </a:solidFill>
                <a:latin typeface="ETH Light" pitchFamily="2" charset="0"/>
              </a:rPr>
              <a:t>map-matching</a:t>
            </a:r>
            <a:endParaRPr lang="en-US" sz="2000" dirty="0">
              <a:solidFill>
                <a:srgbClr val="31854D"/>
              </a:solidFill>
              <a:latin typeface="ETH Light" pitchFamily="2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889252" y="2203971"/>
            <a:ext cx="4127499" cy="41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TH Light" pitchFamily="2" charset="0"/>
              </a:rPr>
              <a:t>Identify stages and stops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ETH Light" pitchFamily="2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453750" y="1196109"/>
            <a:ext cx="2998500" cy="41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TH Light" pitchFamily="2" charset="0"/>
              </a:rPr>
              <a:t>Filtering and smoothing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ETH Light" pitchFamily="2" charset="0"/>
            </a:endParaRPr>
          </a:p>
        </p:txBody>
      </p:sp>
      <p:cxnSp>
        <p:nvCxnSpPr>
          <p:cNvPr id="12" name="AutoShape 24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4953001" y="1608728"/>
            <a:ext cx="1" cy="5952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6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3357851" y="3960612"/>
            <a:ext cx="11257" cy="5306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30850" y="4013912"/>
            <a:ext cx="2432343" cy="4240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ETH Light" pitchFamily="2" charset="0"/>
              </a:rPr>
              <a:t>Purpose imputation</a:t>
            </a:r>
            <a:endParaRPr lang="en-US" sz="2000" dirty="0">
              <a:solidFill>
                <a:srgbClr val="FF0000"/>
              </a:solidFill>
              <a:latin typeface="ETH Light" pitchFamily="2" charset="0"/>
            </a:endParaRPr>
          </a:p>
        </p:txBody>
      </p:sp>
      <p:cxnSp>
        <p:nvCxnSpPr>
          <p:cNvPr id="15" name="Gerade Verbindung mit Pfeil 22"/>
          <p:cNvCxnSpPr>
            <a:cxnSpLocks noChangeShapeType="1"/>
            <a:stCxn id="10" idx="2"/>
            <a:endCxn id="8" idx="0"/>
          </p:cNvCxnSpPr>
          <p:nvPr/>
        </p:nvCxnSpPr>
        <p:spPr bwMode="auto">
          <a:xfrm flipH="1">
            <a:off x="3357851" y="2621787"/>
            <a:ext cx="1595151" cy="914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Gerade Verbindung mit Pfeil 26"/>
          <p:cNvCxnSpPr>
            <a:cxnSpLocks noChangeShapeType="1"/>
            <a:stCxn id="10" idx="2"/>
            <a:endCxn id="14" idx="0"/>
          </p:cNvCxnSpPr>
          <p:nvPr/>
        </p:nvCxnSpPr>
        <p:spPr bwMode="auto">
          <a:xfrm>
            <a:off x="4953001" y="2621787"/>
            <a:ext cx="1794021" cy="1392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453751" y="5811296"/>
            <a:ext cx="2902600" cy="4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TH Light" pitchFamily="2" charset="0"/>
              </a:rPr>
              <a:t>Analysis and application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ETH Light" pitchFamily="2" charset="0"/>
            </a:endParaRPr>
          </a:p>
        </p:txBody>
      </p:sp>
      <p:cxnSp>
        <p:nvCxnSpPr>
          <p:cNvPr id="18" name="Gerade Verbindung mit Pfeil 36"/>
          <p:cNvCxnSpPr>
            <a:cxnSpLocks noChangeShapeType="1"/>
            <a:stCxn id="14" idx="2"/>
            <a:endCxn id="17" idx="0"/>
          </p:cNvCxnSpPr>
          <p:nvPr/>
        </p:nvCxnSpPr>
        <p:spPr bwMode="auto">
          <a:xfrm flipH="1">
            <a:off x="4905051" y="4437963"/>
            <a:ext cx="1841971" cy="13733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mit Pfeil 38"/>
          <p:cNvCxnSpPr>
            <a:cxnSpLocks noChangeShapeType="1"/>
            <a:stCxn id="9" idx="2"/>
            <a:endCxn id="17" idx="0"/>
          </p:cNvCxnSpPr>
          <p:nvPr/>
        </p:nvCxnSpPr>
        <p:spPr bwMode="auto">
          <a:xfrm>
            <a:off x="3369107" y="4915314"/>
            <a:ext cx="1535944" cy="89598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42271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4" y="3022600"/>
            <a:ext cx="4607790" cy="37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Filtering and smoothing</a:t>
            </a:r>
            <a:endParaRPr lang="de-C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 sz="2000" dirty="0"/>
          </a:p>
          <a:p>
            <a:r>
              <a:rPr lang="en-US" sz="2000" dirty="0" smtClean="0"/>
              <a:t>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VDOP &gt; 5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Unrealistic elevations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Jumps with v &gt; 50m/s</a:t>
            </a:r>
          </a:p>
          <a:p>
            <a:endParaRPr lang="en-US" sz="2000" dirty="0" smtClean="0"/>
          </a:p>
          <a:p>
            <a:r>
              <a:rPr lang="en-US" sz="2000" dirty="0" smtClean="0"/>
              <a:t>Smoothing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Gauss Kernel smoother over the time axis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Speed as first derivate of the positions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Raw data are kept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25</a:t>
            </a:fld>
            <a:endParaRPr lang="en-GB" sz="16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38" y="-2309"/>
            <a:ext cx="4458263" cy="35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10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263073"/>
            <a:ext cx="5964238" cy="465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Detection of stages and stops</a:t>
            </a:r>
            <a:endParaRPr lang="de-C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 sz="2000" dirty="0"/>
          </a:p>
          <a:p>
            <a:r>
              <a:rPr lang="en-US" sz="2000" dirty="0" smtClean="0"/>
              <a:t>Clusters of high density</a:t>
            </a:r>
          </a:p>
          <a:p>
            <a:endParaRPr lang="en-US" sz="2000" dirty="0" smtClean="0"/>
          </a:p>
          <a:p>
            <a:r>
              <a:rPr lang="en-US" sz="2000" dirty="0" smtClean="0"/>
              <a:t>Longer breaks without points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Accelerometer data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GPS </a:t>
            </a:r>
            <a:r>
              <a:rPr lang="en-US" sz="2000" dirty="0" smtClean="0"/>
              <a:t>points</a:t>
            </a:r>
          </a:p>
          <a:p>
            <a:endParaRPr lang="en-US" sz="2000" dirty="0" smtClean="0"/>
          </a:p>
          <a:p>
            <a:r>
              <a:rPr lang="en-US" sz="2000" dirty="0" smtClean="0"/>
              <a:t>No movement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 ≈ </a:t>
            </a:r>
            <a:r>
              <a:rPr lang="en-US" sz="2000" dirty="0"/>
              <a:t>0 </a:t>
            </a:r>
            <a:r>
              <a:rPr lang="en-US" sz="2000" dirty="0" smtClean="0"/>
              <a:t>km/h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No accelerations</a:t>
            </a:r>
          </a:p>
          <a:p>
            <a:endParaRPr lang="en-US" sz="2000" dirty="0" smtClean="0"/>
          </a:p>
          <a:p>
            <a:r>
              <a:rPr lang="en-US" sz="2000" dirty="0" smtClean="0"/>
              <a:t>Mode change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Walk stage as signal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26</a:t>
            </a:fld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85248" y="1844824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8318B"/>
                </a:solidFill>
                <a:latin typeface="ETH-Light"/>
                <a:cs typeface="ETH-Light"/>
              </a:rPr>
              <a:t>Stops</a:t>
            </a:r>
          </a:p>
          <a:p>
            <a:r>
              <a:rPr lang="en-US" sz="2000" dirty="0" smtClean="0">
                <a:solidFill>
                  <a:srgbClr val="36CAD1"/>
                </a:solidFill>
                <a:latin typeface="ETH-Light"/>
                <a:cs typeface="ETH-Light"/>
              </a:rPr>
              <a:t>Stages</a:t>
            </a:r>
            <a:endParaRPr lang="en-US" sz="2000" dirty="0">
              <a:solidFill>
                <a:srgbClr val="36CAD1"/>
              </a:solidFill>
              <a:latin typeface="ETH-Light"/>
              <a:cs typeface="ETH-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5"/>
          <p:cNvSpPr txBox="1">
            <a:spLocks noGrp="1"/>
          </p:cNvSpPr>
          <p:nvPr/>
        </p:nvSpPr>
        <p:spPr bwMode="auto">
          <a:xfrm>
            <a:off x="7099300" y="6400800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4266A0A0-CA6F-B040-B1EB-655C8FF3E234}" type="slidenum">
              <a:rPr lang="en-GB" sz="800">
                <a:solidFill>
                  <a:schemeClr val="tx1"/>
                </a:solidFill>
              </a:rPr>
              <a:pPr algn="r"/>
              <a:t>27</a:t>
            </a:fld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Number of trips/day in comparison with MZ 2005</a:t>
            </a:r>
            <a:endParaRPr lang="en-GB" dirty="0"/>
          </a:p>
        </p:txBody>
      </p:sp>
      <p:pic>
        <p:nvPicPr>
          <p:cNvPr id="29700" name="Picture 5" descr="TripsPerDayMZvs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980728"/>
            <a:ext cx="7290196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2232562" y="4003479"/>
            <a:ext cx="491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Source: </a:t>
            </a:r>
            <a:r>
              <a:rPr lang="en-US" sz="1600" b="0" dirty="0" err="1" smtClean="0">
                <a:latin typeface="ETH-Light"/>
                <a:cs typeface="ETH-Light"/>
              </a:rPr>
              <a:t>Schüssler</a:t>
            </a:r>
            <a:r>
              <a:rPr lang="en-US" sz="1600" b="0" dirty="0" smtClean="0">
                <a:latin typeface="ETH-Light"/>
                <a:cs typeface="ETH-Light"/>
              </a:rPr>
              <a:t>, 2010 (without acceleration data)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020B394-8EE7-A34A-A6B7-3B9FD5943D6F}" type="slidenum">
              <a:rPr lang="en-GB" sz="800">
                <a:solidFill>
                  <a:schemeClr val="tx1"/>
                </a:solidFill>
              </a:rPr>
              <a:pPr/>
              <a:t>28</a:t>
            </a:fld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 durations and length in comparison with MZ </a:t>
            </a:r>
            <a:r>
              <a:rPr lang="en-GB" dirty="0"/>
              <a:t>2005</a:t>
            </a:r>
          </a:p>
        </p:txBody>
      </p:sp>
      <p:pic>
        <p:nvPicPr>
          <p:cNvPr id="30724" name="Picture 8" descr="TripDistanceMZvs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340768"/>
            <a:ext cx="4340109" cy="333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TripDurationMZvsG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31" y="1340768"/>
            <a:ext cx="4343501" cy="326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117848" y="4941168"/>
            <a:ext cx="28084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latin typeface="ETH-Light"/>
                <a:cs typeface="ETH-Light"/>
              </a:rPr>
              <a:t>Länge </a:t>
            </a:r>
            <a:r>
              <a:rPr lang="de-CH" sz="2000" b="0" dirty="0" smtClean="0">
                <a:solidFill>
                  <a:schemeClr val="tx1"/>
                </a:solidFill>
                <a:latin typeface="ETH-Light"/>
                <a:cs typeface="ETH-Light"/>
              </a:rPr>
              <a:t>[</a:t>
            </a:r>
            <a:r>
              <a:rPr lang="de-CH" sz="2000" b="0" dirty="0">
                <a:solidFill>
                  <a:schemeClr val="tx1"/>
                </a:solidFill>
                <a:latin typeface="ETH-Light"/>
                <a:cs typeface="ETH-Light"/>
              </a:rPr>
              <a:t>km]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988079" y="5013326"/>
            <a:ext cx="1561571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703748" y="4983163"/>
            <a:ext cx="1561571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33012" y="4941168"/>
            <a:ext cx="28084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solidFill>
                  <a:schemeClr val="tx1"/>
                </a:solidFill>
                <a:latin typeface="ETH-Light"/>
                <a:cs typeface="ETH-Light"/>
              </a:rPr>
              <a:t>Dauer </a:t>
            </a:r>
            <a:r>
              <a:rPr lang="de-CH" sz="2000" b="0" dirty="0">
                <a:solidFill>
                  <a:schemeClr val="tx1"/>
                </a:solidFill>
                <a:latin typeface="ETH-Light"/>
                <a:cs typeface="ETH-Light"/>
              </a:rPr>
              <a:t>[min]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32562" y="4003479"/>
            <a:ext cx="491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Source: </a:t>
            </a:r>
            <a:r>
              <a:rPr lang="en-US" sz="1600" b="0" dirty="0" err="1" smtClean="0">
                <a:latin typeface="ETH-Light"/>
                <a:cs typeface="ETH-Light"/>
              </a:rPr>
              <a:t>Schüssler</a:t>
            </a:r>
            <a:r>
              <a:rPr lang="en-US" sz="1600" b="0" dirty="0" smtClean="0">
                <a:latin typeface="ETH-Light"/>
                <a:cs typeface="ETH-Light"/>
              </a:rPr>
              <a:t>, 2010 (without acceleration data)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63B22B7-A867-5246-AFE7-E19B1D9C4AF0}" type="slidenum">
              <a:rPr lang="en-GB" sz="800">
                <a:solidFill>
                  <a:schemeClr val="tx1"/>
                </a:solidFill>
              </a:rPr>
              <a:pPr/>
              <a:t>29</a:t>
            </a:fld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Comparison with </a:t>
            </a:r>
            <a:r>
              <a:rPr lang="en-GB" dirty="0"/>
              <a:t>MZ 2005</a:t>
            </a:r>
          </a:p>
        </p:txBody>
      </p:sp>
      <p:graphicFrame>
        <p:nvGraphicFramePr>
          <p:cNvPr id="22603" name="Group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6808658"/>
              </p:ext>
            </p:extLst>
          </p:nvPr>
        </p:nvGraphicFramePr>
        <p:xfrm>
          <a:off x="776536" y="1124744"/>
          <a:ext cx="8657430" cy="5329239"/>
        </p:xfrm>
        <a:graphic>
          <a:graphicData uri="http://schemas.openxmlformats.org/drawingml/2006/table">
            <a:tbl>
              <a:tblPr/>
              <a:tblGrid>
                <a:gridCol w="3155818"/>
                <a:gridCol w="1375833"/>
                <a:gridCol w="1374113"/>
                <a:gridCol w="1375833"/>
                <a:gridCol w="137583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ZH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WI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MZ 2005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Number of persons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2 435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1 086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1 361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2 940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Days per persons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6.99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5.96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6.51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Trips per day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4.50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3.40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4.26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3.65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Trip lengths [km]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7.72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7.37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7.19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8.79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Daily trip lengths [km] 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34.74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23.20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29.25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32.13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Trip duration [min]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15.17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13.71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15.05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26.21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Stages per day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1.40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1.31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1.47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TH-Light"/>
                          <a:ea typeface="ＭＳ Ｐゴシック" charset="0"/>
                          <a:cs typeface="ETH-Light"/>
                        </a:rPr>
                        <a:t>1.68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TH-Light"/>
                        <a:ea typeface="ＭＳ Ｐゴシック" charset="0"/>
                        <a:cs typeface="ETH-Ligh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232562" y="4003479"/>
            <a:ext cx="491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Source: </a:t>
            </a:r>
            <a:r>
              <a:rPr lang="en-US" sz="1600" b="0" dirty="0" err="1" smtClean="0">
                <a:latin typeface="ETH-Light"/>
                <a:cs typeface="ETH-Light"/>
              </a:rPr>
              <a:t>Schüssler</a:t>
            </a:r>
            <a:r>
              <a:rPr lang="en-US" sz="1600" b="0" dirty="0" smtClean="0">
                <a:latin typeface="ETH-Light"/>
                <a:cs typeface="ETH-Light"/>
              </a:rPr>
              <a:t>, 2010 (without acceleration data)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EC69D7-D856-FA4B-87F0-7B23DB6E5052}" type="slidenum">
              <a:rPr lang="en-US" sz="800" b="0">
                <a:latin typeface="Helvetica" charset="0"/>
              </a:rPr>
              <a:pPr/>
              <a:t>3</a:t>
            </a:fld>
            <a:endParaRPr lang="en-US" sz="1400" b="0"/>
          </a:p>
        </p:txBody>
      </p:sp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742950" y="1371600"/>
            <a:ext cx="850106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1800" dirty="0" smtClean="0">
              <a:latin typeface="Helvetica" charset="0"/>
            </a:endParaRPr>
          </a:p>
          <a:p>
            <a:pPr lvl="1">
              <a:spcBef>
                <a:spcPct val="20000"/>
              </a:spcBef>
            </a:pPr>
            <a:endParaRPr lang="en-GB" sz="2000" b="0" dirty="0">
              <a:latin typeface="ETH-Light" charset="0"/>
              <a:cs typeface="ETH-Light" charset="0"/>
            </a:endParaRPr>
          </a:p>
          <a:p>
            <a:pPr>
              <a:spcBef>
                <a:spcPct val="20000"/>
              </a:spcBef>
            </a:pPr>
            <a:r>
              <a:rPr lang="en-GB" sz="2000" b="0" dirty="0" smtClean="0">
                <a:latin typeface="ETH-Light" charset="0"/>
                <a:cs typeface="ETH-Light" charset="0"/>
              </a:rPr>
              <a:t>GPS surveys and analysis:</a:t>
            </a:r>
            <a:endParaRPr lang="en-GB" sz="2000" b="0" dirty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Nadine </a:t>
            </a:r>
            <a:r>
              <a:rPr lang="en-GB" sz="2000" b="0" dirty="0" err="1" smtClean="0">
                <a:latin typeface="ETH-Light" charset="0"/>
                <a:cs typeface="ETH-Light" charset="0"/>
              </a:rPr>
              <a:t>Rieser</a:t>
            </a:r>
            <a:r>
              <a:rPr lang="en-GB" sz="2000" b="0" dirty="0" smtClean="0">
                <a:latin typeface="ETH-Light" charset="0"/>
                <a:cs typeface="ETH-Light" charset="0"/>
              </a:rPr>
              <a:t> – </a:t>
            </a:r>
            <a:r>
              <a:rPr lang="en-GB" sz="2000" b="0" dirty="0" err="1" smtClean="0">
                <a:latin typeface="ETH-Light" charset="0"/>
                <a:cs typeface="ETH-Light" charset="0"/>
              </a:rPr>
              <a:t>Schüssler</a:t>
            </a:r>
            <a:endParaRPr lang="en-GB" sz="2000" b="0" dirty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Lara </a:t>
            </a:r>
            <a:r>
              <a:rPr lang="en-GB" sz="2000" b="0" dirty="0" err="1">
                <a:latin typeface="ETH-Light" charset="0"/>
                <a:cs typeface="ETH-Light" charset="0"/>
              </a:rPr>
              <a:t>Montini</a:t>
            </a:r>
            <a:endParaRPr lang="en-GB" sz="2000" b="0" dirty="0">
              <a:latin typeface="ETH-Light" charset="0"/>
              <a:cs typeface="ETH-Light" charset="0"/>
            </a:endParaRPr>
          </a:p>
          <a:p>
            <a:pPr>
              <a:spcBef>
                <a:spcPct val="20000"/>
              </a:spcBef>
            </a:pPr>
            <a:endParaRPr lang="en-GB" sz="2000" b="0" dirty="0" smtClean="0">
              <a:latin typeface="ETH-Light" charset="0"/>
              <a:cs typeface="ETH-Light" charset="0"/>
            </a:endParaRPr>
          </a:p>
          <a:p>
            <a:pPr>
              <a:spcBef>
                <a:spcPct val="20000"/>
              </a:spcBef>
            </a:pPr>
            <a:r>
              <a:rPr lang="en-GB" sz="2000" b="0" dirty="0" err="1" smtClean="0">
                <a:latin typeface="ETH-Light" charset="0"/>
                <a:cs typeface="ETH-Light" charset="0"/>
              </a:rPr>
              <a:t>Mikrozensus</a:t>
            </a:r>
            <a:r>
              <a:rPr lang="en-GB" sz="2000" b="0" dirty="0" smtClean="0">
                <a:latin typeface="ETH-Light" charset="0"/>
                <a:cs typeface="ETH-Light" charset="0"/>
              </a:rPr>
              <a:t> 2010 (Swiss national travel diaries survey)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Matthias </a:t>
            </a:r>
            <a:r>
              <a:rPr lang="en-GB" sz="2000" b="0" dirty="0" err="1" smtClean="0">
                <a:latin typeface="ETH-Light" charset="0"/>
                <a:cs typeface="ETH-Light" charset="0"/>
              </a:rPr>
              <a:t>Kowald</a:t>
            </a:r>
            <a:r>
              <a:rPr lang="en-GB" sz="2000" b="0" dirty="0" smtClean="0">
                <a:latin typeface="ETH-Light" charset="0"/>
                <a:cs typeface="ETH-Light" charset="0"/>
              </a:rPr>
              <a:t>, </a:t>
            </a:r>
            <a:r>
              <a:rPr lang="en-GB" sz="2000" b="0" dirty="0" smtClean="0">
                <a:latin typeface="ETH-Light" charset="0"/>
                <a:cs typeface="ETH-Light" charset="0"/>
              </a:rPr>
              <a:t>ARE (Federal Offic</a:t>
            </a:r>
            <a:r>
              <a:rPr lang="en-GB" sz="2000" b="0" dirty="0" smtClean="0">
                <a:latin typeface="ETH-Light" charset="0"/>
                <a:cs typeface="ETH-Light" charset="0"/>
              </a:rPr>
              <a:t>e for Spatial Development)</a:t>
            </a:r>
            <a:r>
              <a:rPr lang="en-GB" sz="2000" b="0" dirty="0" smtClean="0">
                <a:latin typeface="ETH-Light" charset="0"/>
                <a:cs typeface="ETH-Light" charset="0"/>
              </a:rPr>
              <a:t>, </a:t>
            </a:r>
            <a:r>
              <a:rPr lang="en-GB" sz="2000" b="0" dirty="0" smtClean="0">
                <a:latin typeface="ETH-Light" charset="0"/>
                <a:cs typeface="ETH-Light" charset="0"/>
              </a:rPr>
              <a:t>Bern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GB" sz="2000" b="0" dirty="0" smtClean="0">
                <a:latin typeface="ETH-Light" charset="0"/>
                <a:cs typeface="ETH-Light" charset="0"/>
              </a:rPr>
              <a:t>Kathrin </a:t>
            </a:r>
            <a:r>
              <a:rPr lang="en-GB" sz="2000" b="0" dirty="0" err="1" smtClean="0">
                <a:latin typeface="ETH-Light" charset="0"/>
                <a:cs typeface="ETH-Light" charset="0"/>
              </a:rPr>
              <a:t>Rebmann</a:t>
            </a:r>
            <a:r>
              <a:rPr lang="en-GB" sz="2000" b="0" dirty="0" smtClean="0">
                <a:latin typeface="ETH-Light" charset="0"/>
                <a:cs typeface="ETH-Light" charset="0"/>
              </a:rPr>
              <a:t>, </a:t>
            </a:r>
            <a:r>
              <a:rPr lang="en-GB" sz="2000" b="0" dirty="0" err="1" smtClean="0">
                <a:latin typeface="ETH-Light" charset="0"/>
                <a:cs typeface="ETH-Light" charset="0"/>
              </a:rPr>
              <a:t>BfS</a:t>
            </a:r>
            <a:r>
              <a:rPr lang="en-GB" sz="2000" b="0" dirty="0" smtClean="0">
                <a:latin typeface="ETH-Light" charset="0"/>
                <a:cs typeface="ETH-Light" charset="0"/>
              </a:rPr>
              <a:t> (Federal Office for Statistics), </a:t>
            </a:r>
            <a:r>
              <a:rPr lang="en-GB" sz="2000" b="0" dirty="0" smtClean="0">
                <a:latin typeface="ETH-Light" charset="0"/>
                <a:cs typeface="ETH-Light" charset="0"/>
              </a:rPr>
              <a:t>Neuchatel</a:t>
            </a:r>
            <a:endParaRPr lang="en-GB" sz="2000" b="0" dirty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000" b="0" dirty="0" smtClean="0">
              <a:latin typeface="ETH-Light" charset="0"/>
              <a:cs typeface="ETH-Light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000" b="0" dirty="0">
              <a:latin typeface="ETH-Light" charset="0"/>
              <a:cs typeface="ETH-Light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TH-Light" charset="0"/>
                <a:ea typeface="ＭＳ Ｐゴシック" charset="0"/>
                <a:cs typeface="ETH-Light" charset="0"/>
              </a:rPr>
              <a:t>Acknowledgements</a:t>
            </a:r>
            <a:endParaRPr lang="en-US" b="1" dirty="0">
              <a:latin typeface="ETH-Light" charset="0"/>
              <a:ea typeface="ＭＳ Ｐゴシック" charset="0"/>
              <a:cs typeface="ETH-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4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Mode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31" y="1535566"/>
            <a:ext cx="4774968" cy="378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 detection</a:t>
            </a:r>
            <a:endParaRPr lang="de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30</a:t>
            </a:fld>
            <a:endParaRPr lang="en-GB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02" y="4395721"/>
            <a:ext cx="2170612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393"/>
            <a:ext cx="4636558" cy="43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www.tipps-tricks-kniffe.de/wp-content/uploads/2007/02/haltestel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3568701"/>
            <a:ext cx="134144" cy="16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http://www.tipps-tricks-kniffe.de/wp-content/uploads/2007/02/haltestel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13001"/>
            <a:ext cx="134144" cy="16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http://www.tipps-tricks-kniffe.de/wp-content/uploads/2007/02/haltestel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4546601"/>
            <a:ext cx="134144" cy="16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http://www.tipps-tricks-kniffe.de/wp-content/uploads/2007/02/haltestel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701801"/>
            <a:ext cx="134144" cy="16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http://www.tipps-tricks-kniffe.de/wp-content/uploads/2007/02/haltestel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24" y="4389369"/>
            <a:ext cx="134144" cy="16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17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 length by mode in comparison with MZ 2005 </a:t>
            </a:r>
            <a:endParaRPr lang="en-GB" dirty="0"/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0F2EB79-9702-1148-99F4-8C213DE90437}" type="slidenum">
              <a:rPr lang="en-GB" sz="800">
                <a:solidFill>
                  <a:schemeClr val="tx1"/>
                </a:solidFill>
              </a:rPr>
              <a:pPr/>
              <a:t>31</a:t>
            </a:fld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1748" name="Picture 8" descr="WalkDistancesMZvs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9" y="973138"/>
            <a:ext cx="2806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BikeDistancesMZvs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60" y="935038"/>
            <a:ext cx="2923646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86405" y="3500439"/>
            <a:ext cx="124856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latin typeface="ETH-Light"/>
                <a:cs typeface="ETH-Light"/>
              </a:rPr>
              <a:t>Walk</a:t>
            </a:r>
            <a:endParaRPr lang="de-CH" sz="2000" b="0" dirty="0">
              <a:solidFill>
                <a:schemeClr val="tx1"/>
              </a:solidFill>
              <a:latin typeface="ETH-Light"/>
              <a:cs typeface="ETH-Light"/>
            </a:endParaRPr>
          </a:p>
        </p:txBody>
      </p:sp>
      <p:pic>
        <p:nvPicPr>
          <p:cNvPr id="31751" name="Picture 12" descr="CarDistancesMZvsG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62" y="930275"/>
            <a:ext cx="2923646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527529" y="3500439"/>
            <a:ext cx="124856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latin typeface="ETH-Light"/>
                <a:cs typeface="ETH-Light"/>
              </a:rPr>
              <a:t>Car</a:t>
            </a:r>
            <a:endParaRPr lang="de-CH" sz="2000" b="0" dirty="0">
              <a:solidFill>
                <a:schemeClr val="tx1"/>
              </a:solidFill>
              <a:latin typeface="ETH-Light"/>
              <a:cs typeface="ETH-Light"/>
            </a:endParaRPr>
          </a:p>
        </p:txBody>
      </p:sp>
      <p:pic>
        <p:nvPicPr>
          <p:cNvPr id="31753" name="Picture 14" descr="UrbanPuTDistancesMZvsG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4" y="3933826"/>
            <a:ext cx="2923646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640632" y="6461126"/>
            <a:ext cx="3168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solidFill>
                  <a:schemeClr val="tx1"/>
                </a:solidFill>
                <a:latin typeface="ETH-Light"/>
                <a:cs typeface="ETH-Light"/>
              </a:rPr>
              <a:t>Public Transit - City</a:t>
            </a:r>
            <a:endParaRPr lang="de-CH" sz="2000" b="0" dirty="0">
              <a:solidFill>
                <a:schemeClr val="tx1"/>
              </a:solidFill>
              <a:latin typeface="ETH-Light"/>
              <a:cs typeface="ETH-Light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406107" y="3500439"/>
            <a:ext cx="1248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latin typeface="ETH-Light"/>
                <a:cs typeface="ETH-Light"/>
              </a:rPr>
              <a:t>Bycicle</a:t>
            </a:r>
            <a:endParaRPr lang="de-CH" sz="2000" b="0" dirty="0">
              <a:solidFill>
                <a:schemeClr val="tx1"/>
              </a:solidFill>
              <a:latin typeface="ETH-Light"/>
              <a:cs typeface="ETH-Light"/>
            </a:endParaRPr>
          </a:p>
        </p:txBody>
      </p:sp>
      <p:pic>
        <p:nvPicPr>
          <p:cNvPr id="31756" name="Picture 16" descr="RailDistancesMZvsG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66" y="3933826"/>
            <a:ext cx="2923646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778500" y="6461126"/>
            <a:ext cx="15598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2000" b="0" dirty="0" smtClean="0">
                <a:latin typeface="ETH-Light"/>
                <a:cs typeface="ETH-Light"/>
              </a:rPr>
              <a:t>Train</a:t>
            </a:r>
            <a:endParaRPr lang="de-CH" sz="2000" b="0" dirty="0">
              <a:solidFill>
                <a:schemeClr val="tx1"/>
              </a:solidFill>
              <a:latin typeface="ETH-Light"/>
              <a:cs typeface="ETH-Ligh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232562" y="4003479"/>
            <a:ext cx="491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Source: </a:t>
            </a:r>
            <a:r>
              <a:rPr lang="en-US" sz="1600" b="0" dirty="0" err="1" smtClean="0">
                <a:latin typeface="ETH-Light"/>
                <a:cs typeface="ETH-Light"/>
              </a:rPr>
              <a:t>Schüssler</a:t>
            </a:r>
            <a:r>
              <a:rPr lang="en-US" sz="1600" b="0" dirty="0" smtClean="0">
                <a:latin typeface="ETH-Light"/>
                <a:cs typeface="ETH-Light"/>
              </a:rPr>
              <a:t>, 2010 (without acceleration data)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Map matching</a:t>
            </a:r>
            <a:endParaRPr lang="de-C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066800"/>
            <a:ext cx="5486896" cy="5105400"/>
          </a:xfrm>
        </p:spPr>
        <p:txBody>
          <a:bodyPr/>
          <a:lstStyle/>
          <a:p>
            <a:r>
              <a:rPr lang="en-US" sz="2000" b="1" dirty="0" smtClean="0"/>
              <a:t>Car </a:t>
            </a:r>
            <a:r>
              <a:rPr lang="en-US" sz="2000" b="1" dirty="0"/>
              <a:t>a</a:t>
            </a:r>
            <a:r>
              <a:rPr lang="en-US" sz="2000" b="1" dirty="0" smtClean="0"/>
              <a:t>nd bike stages</a:t>
            </a:r>
            <a:endParaRPr lang="de-CH" sz="2000" b="1" dirty="0"/>
          </a:p>
          <a:p>
            <a:r>
              <a:rPr lang="en-US" sz="2000" dirty="0" smtClean="0"/>
              <a:t>Selection from a set of possible routes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 nodes all possible on-going links become new candidate routes (branches)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the tree has enough branches, it is pruned based on their total errors</a:t>
            </a:r>
            <a:endParaRPr lang="en-US" sz="2000" dirty="0"/>
          </a:p>
          <a:p>
            <a:r>
              <a:rPr lang="en-US" sz="2000" dirty="0" smtClean="0"/>
              <a:t>Each candidate branch is assessed by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Squared error between GPS and path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Deviation between GPS speed and posted speeds</a:t>
            </a:r>
          </a:p>
          <a:p>
            <a:r>
              <a:rPr lang="de-CH" sz="2000" b="1" dirty="0" smtClean="0"/>
              <a:t>Transit-stages</a:t>
            </a:r>
            <a:endParaRPr lang="de-CH" sz="2000" b="1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Route identified as for cars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Line identified by time table</a:t>
            </a:r>
            <a:endParaRPr lang="en-US" sz="2000" dirty="0"/>
          </a:p>
          <a:p>
            <a:pPr marL="0" indent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08CDF-39C0-4B26-9853-797EFBE9DF24}" type="slidenum">
              <a:rPr lang="en-GB" smtClean="0"/>
              <a:pPr>
                <a:defRPr/>
              </a:pPr>
              <a:t>32</a:t>
            </a:fld>
            <a:endParaRPr lang="en-GB" sz="1600" dirty="0"/>
          </a:p>
        </p:txBody>
      </p:sp>
      <p:pic>
        <p:nvPicPr>
          <p:cNvPr id="7" name="Picture 7" descr="MapMatchingC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7" t="15778"/>
          <a:stretch/>
        </p:blipFill>
        <p:spPr bwMode="auto">
          <a:xfrm>
            <a:off x="5642200" y="1012724"/>
            <a:ext cx="4042817" cy="282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79" y="3429000"/>
            <a:ext cx="4292600" cy="31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59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513" y="304800"/>
            <a:ext cx="9073762" cy="533400"/>
          </a:xfrm>
        </p:spPr>
        <p:txBody>
          <a:bodyPr/>
          <a:lstStyle/>
          <a:p>
            <a:r>
              <a:rPr lang="en-US" dirty="0" smtClean="0"/>
              <a:t>Map-Matching: Number of branches against computing times</a:t>
            </a:r>
            <a:endParaRPr lang="en-US" dirty="0"/>
          </a:p>
        </p:txBody>
      </p:sp>
      <p:sp>
        <p:nvSpPr>
          <p:cNvPr id="96259" name="Foliennummernplatzhalter 5"/>
          <p:cNvSpPr txBox="1">
            <a:spLocks noGrp="1"/>
          </p:cNvSpPr>
          <p:nvPr/>
        </p:nvSpPr>
        <p:spPr bwMode="auto">
          <a:xfrm>
            <a:off x="7099300" y="6400800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7C419EFF-5613-9541-8FB0-3D89CB2D0408}" type="slidenum">
              <a:rPr lang="en-GB" sz="800">
                <a:solidFill>
                  <a:schemeClr val="tx1"/>
                </a:solidFill>
                <a:cs typeface="Arial" charset="0"/>
              </a:rPr>
              <a:pPr algn="r"/>
              <a:t>33</a:t>
            </a:fld>
            <a:endParaRPr lang="en-GB" sz="14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96260" name="Picture 4" descr="computationTimePerGPS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09" y="1162050"/>
            <a:ext cx="738478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2232562" y="4003479"/>
            <a:ext cx="491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Source: </a:t>
            </a:r>
            <a:r>
              <a:rPr lang="en-US" sz="1600" b="0" dirty="0" err="1" smtClean="0">
                <a:latin typeface="ETH-Light"/>
                <a:cs typeface="ETH-Light"/>
              </a:rPr>
              <a:t>Schüssler</a:t>
            </a:r>
            <a:r>
              <a:rPr lang="en-US" sz="1600" b="0" dirty="0" smtClean="0">
                <a:latin typeface="ETH-Light"/>
                <a:cs typeface="ETH-Light"/>
              </a:rPr>
              <a:t>, 2010 (without acceleration data)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nummernplatzhalter 5"/>
          <p:cNvSpPr txBox="1">
            <a:spLocks noGrp="1"/>
          </p:cNvSpPr>
          <p:nvPr/>
        </p:nvSpPr>
        <p:spPr bwMode="auto">
          <a:xfrm>
            <a:off x="7099300" y="6400800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58A79C3C-19BA-CD4F-A90C-6C44B52B87C5}" type="slidenum">
              <a:rPr lang="en-GB" sz="800">
                <a:solidFill>
                  <a:schemeClr val="tx1"/>
                </a:solidFill>
              </a:rPr>
              <a:pPr algn="r"/>
              <a:t>34</a:t>
            </a:fld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Research needs: GPS post processing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GB" b="1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Test dataset with true values</a:t>
            </a:r>
          </a:p>
          <a:p>
            <a:pPr lvl="1">
              <a:buFont typeface="Arial"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Further integration between map-matching and mode detection</a:t>
            </a:r>
          </a:p>
          <a:p>
            <a:pPr lvl="1">
              <a:buFont typeface="Arial"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Better imputation of the movement during signal loss</a:t>
            </a:r>
          </a:p>
          <a:p>
            <a:pPr lvl="1">
              <a:buFont typeface="Arial"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More and better purpose imputation (POI – data base; land use data; frequency over multiple days)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nummernplatzhalter 5"/>
          <p:cNvSpPr txBox="1">
            <a:spLocks noGrp="1"/>
          </p:cNvSpPr>
          <p:nvPr/>
        </p:nvSpPr>
        <p:spPr bwMode="auto">
          <a:xfrm>
            <a:off x="7099300" y="6400800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58A79C3C-19BA-CD4F-A90C-6C44B52B87C5}" type="slidenum">
              <a:rPr lang="en-GB" sz="800">
                <a:solidFill>
                  <a:schemeClr val="tx1"/>
                </a:solidFill>
              </a:rPr>
              <a:pPr algn="r"/>
              <a:t>35</a:t>
            </a:fld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4488" y="304800"/>
            <a:ext cx="9217024" cy="5334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now ? Cost of GPS/Smartphone studies as a function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GB" b="1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Rate of usable addresses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Recruitment rate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Response rate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Rate of usable returns</a:t>
            </a:r>
          </a:p>
          <a:p>
            <a:pPr lvl="1">
              <a:buFont typeface="Arial"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Correlation between household members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/>
              <a:t>Correlation between </a:t>
            </a:r>
            <a:r>
              <a:rPr lang="en-GB" dirty="0" smtClean="0"/>
              <a:t>days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/>
              <a:t>Correlation between </a:t>
            </a:r>
            <a:r>
              <a:rPr lang="en-GB" dirty="0" smtClean="0"/>
              <a:t>tours of a day</a:t>
            </a:r>
            <a:endParaRPr lang="en-GB" dirty="0"/>
          </a:p>
          <a:p>
            <a:pPr lvl="1">
              <a:buFont typeface="Arial"/>
              <a:buChar char="•"/>
            </a:pPr>
            <a:r>
              <a:rPr lang="en-GB" dirty="0"/>
              <a:t>Correlation between </a:t>
            </a:r>
            <a:r>
              <a:rPr lang="en-GB" dirty="0" smtClean="0"/>
              <a:t>trips of tour</a:t>
            </a:r>
          </a:p>
          <a:p>
            <a:pPr lvl="1">
              <a:buFont typeface="Arial"/>
              <a:buChar char="•"/>
            </a:pPr>
            <a:endParaRPr lang="en-GB" dirty="0"/>
          </a:p>
          <a:p>
            <a:pPr lvl="1">
              <a:buFont typeface="Arial"/>
              <a:buChar char="•"/>
            </a:pPr>
            <a:r>
              <a:rPr lang="en-GB" dirty="0" smtClean="0"/>
              <a:t>Number of waves with the GPS loggers 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Rate of loss of the GPS loggers</a:t>
            </a:r>
            <a:endParaRPr lang="en-GB" dirty="0"/>
          </a:p>
          <a:p>
            <a:pPr lvl="1">
              <a:buFont typeface="Arial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3460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5575-B739-4BF4-ACD6-B6853165F7B5}" type="slidenum">
              <a:rPr lang="en-GB"/>
              <a:pPr>
                <a:defRPr/>
              </a:pPr>
              <a:t>36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now ?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5999649"/>
              </p:ext>
            </p:extLst>
          </p:nvPr>
        </p:nvGraphicFramePr>
        <p:xfrm>
          <a:off x="742950" y="1224881"/>
          <a:ext cx="84201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62"/>
                <a:gridCol w="2952328"/>
                <a:gridCol w="385001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Diaries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GPS-self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tracing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Advantages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All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variables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Social contacts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All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movements (but data loss)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Exact times, routes, locations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Longer observation periods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Dis-advantages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≈15%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 under reporting of trips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Rounded times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Approximate routes only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Decreasing response rates / expensive response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Post-processing and imputation</a:t>
                      </a: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baseline="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(Effort of the post-processing)</a:t>
                      </a:r>
                      <a:endParaRPr lang="en-US" sz="200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Unknown response rates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>
                        <a:latin typeface="ETH-Light"/>
                        <a:cs typeface="ETH-Light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(Cost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s of the units and their </a:t>
                      </a:r>
                      <a:r>
                        <a:rPr lang="en-US" sz="2000" dirty="0" smtClean="0">
                          <a:latin typeface="ETH-Light"/>
                          <a:cs typeface="ETH-Light"/>
                        </a:rPr>
                        <a:t>distribution/collection</a:t>
                      </a:r>
                      <a:r>
                        <a:rPr lang="en-US" sz="2000" baseline="0" dirty="0" smtClean="0">
                          <a:latin typeface="ETH-Light"/>
                          <a:cs typeface="ETH-Light"/>
                        </a:rPr>
                        <a:t>)</a:t>
                      </a:r>
                      <a:endParaRPr lang="en-US" sz="2000" dirty="0">
                        <a:latin typeface="ETH-Light"/>
                        <a:cs typeface="ETH-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E29A30-1C3D-D542-B043-F4256ADFB693}" type="slidenum">
              <a:rPr lang="en-US" sz="800" b="0">
                <a:latin typeface="Helvetica" charset="0"/>
              </a:rPr>
              <a:pPr/>
              <a:t>37</a:t>
            </a:fld>
            <a:endParaRPr lang="en-US" sz="1400" b="0"/>
          </a:p>
        </p:txBody>
      </p:sp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742950" y="1371600"/>
            <a:ext cx="850106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de-CH" sz="1800" dirty="0">
              <a:latin typeface="Helvetica" charset="0"/>
            </a:endParaRPr>
          </a:p>
          <a:p>
            <a:pPr>
              <a:spcBef>
                <a:spcPct val="20000"/>
              </a:spcBef>
            </a:pPr>
            <a:r>
              <a:rPr lang="de-CH" sz="1800" dirty="0">
                <a:latin typeface="Helvetica" charset="0"/>
              </a:rPr>
              <a:t>			</a:t>
            </a:r>
          </a:p>
          <a:p>
            <a:pPr>
              <a:spcBef>
                <a:spcPct val="20000"/>
              </a:spcBef>
            </a:pPr>
            <a:r>
              <a:rPr lang="de-CH" sz="1800" dirty="0">
                <a:latin typeface="Helvetica" charset="0"/>
              </a:rPr>
              <a:t>	</a:t>
            </a:r>
            <a:r>
              <a:rPr lang="en-US" sz="3600" dirty="0" smtClean="0">
                <a:latin typeface="ETH-Light" charset="0"/>
                <a:cs typeface="ETH-Light" charset="0"/>
              </a:rPr>
              <a:t>www.ivt.ethz.ch</a:t>
            </a:r>
          </a:p>
          <a:p>
            <a:pPr>
              <a:spcBef>
                <a:spcPct val="20000"/>
              </a:spcBef>
            </a:pPr>
            <a:r>
              <a:rPr lang="en-US" sz="3600" dirty="0" smtClean="0">
                <a:latin typeface="ETH-Light" charset="0"/>
                <a:cs typeface="ETH-Light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sz="3600" dirty="0" smtClean="0">
                <a:latin typeface="ETH-Light" charset="0"/>
                <a:cs typeface="ETH-Light" charset="0"/>
              </a:rPr>
              <a:t>	www.matsim.org</a:t>
            </a:r>
          </a:p>
          <a:p>
            <a:pPr>
              <a:spcBef>
                <a:spcPct val="20000"/>
              </a:spcBef>
            </a:pPr>
            <a:endParaRPr lang="en-US" sz="3600" dirty="0" smtClean="0">
              <a:latin typeface="ETH-Light" charset="0"/>
              <a:cs typeface="ETH-Light" charset="0"/>
            </a:endParaRPr>
          </a:p>
          <a:p>
            <a:pPr>
              <a:spcBef>
                <a:spcPct val="20000"/>
              </a:spcBef>
            </a:pPr>
            <a:r>
              <a:rPr lang="en-US" sz="3600" dirty="0" smtClean="0">
                <a:latin typeface="ETH-Light" charset="0"/>
                <a:cs typeface="ETH-Light" charset="0"/>
              </a:rPr>
              <a:t>	www.futurecities.ethz.ch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TH-Light" charset="0"/>
                <a:ea typeface="ＭＳ Ｐゴシック" charset="0"/>
                <a:cs typeface="ETH-Light" charset="0"/>
              </a:rPr>
              <a:t>Questions</a:t>
            </a:r>
            <a:r>
              <a:rPr lang="en-US" b="1" dirty="0" smtClean="0">
                <a:latin typeface="ETH-Light" charset="0"/>
                <a:ea typeface="ＭＳ Ｐゴシック" charset="0"/>
                <a:cs typeface="ETH-Light" charset="0"/>
              </a:rPr>
              <a:t>?</a:t>
            </a:r>
            <a:endParaRPr lang="en-US" b="1" dirty="0">
              <a:latin typeface="ETH-Light" charset="0"/>
              <a:ea typeface="ＭＳ Ｐゴシック" charset="0"/>
              <a:cs typeface="ETH-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Map-Matching: First branches</a:t>
            </a:r>
            <a:endParaRPr lang="en-US" dirty="0"/>
          </a:p>
        </p:txBody>
      </p:sp>
      <p:sp>
        <p:nvSpPr>
          <p:cNvPr id="90115" name="Foliennummernplatzhalter 5"/>
          <p:cNvSpPr txBox="1">
            <a:spLocks noGrp="1"/>
          </p:cNvSpPr>
          <p:nvPr/>
        </p:nvSpPr>
        <p:spPr bwMode="auto">
          <a:xfrm>
            <a:off x="7099300" y="6400800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CDF60DFD-CA21-0C4C-9933-924B5C6510C4}" type="slidenum">
              <a:rPr lang="en-GB" sz="800">
                <a:solidFill>
                  <a:schemeClr val="tx1"/>
                </a:solidFill>
                <a:cs typeface="Arial" charset="0"/>
              </a:rPr>
              <a:pPr algn="r"/>
              <a:t>38</a:t>
            </a:fld>
            <a:endParaRPr lang="en-GB" sz="14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90116" name="Picture 4" descr="initialRouteCandid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300660"/>
            <a:ext cx="8496944" cy="45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2232562" y="4003479"/>
            <a:ext cx="491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ETH-Light"/>
                <a:cs typeface="ETH-Light"/>
              </a:rPr>
              <a:t>Source: </a:t>
            </a:r>
            <a:r>
              <a:rPr lang="en-US" sz="1600" b="0" dirty="0" err="1" smtClean="0">
                <a:latin typeface="ETH-Light"/>
                <a:cs typeface="ETH-Light"/>
              </a:rPr>
              <a:t>Schüssler</a:t>
            </a:r>
            <a:r>
              <a:rPr lang="en-US" sz="1600" b="0" dirty="0" smtClean="0">
                <a:latin typeface="ETH-Light"/>
                <a:cs typeface="ETH-Light"/>
              </a:rPr>
              <a:t>, 2010 (without acceleration data)</a:t>
            </a:r>
            <a:endParaRPr lang="en-US" sz="1600" b="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42B8EE-B4DF-BE4A-86FA-163CC7D448CF}" type="slidenum">
              <a:rPr lang="en-US" sz="800" b="0">
                <a:latin typeface="Helvetica" charset="0"/>
              </a:rPr>
              <a:pPr/>
              <a:t>4</a:t>
            </a:fld>
            <a:endParaRPr lang="en-US" sz="1400" b="0"/>
          </a:p>
        </p:txBody>
      </p:sp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742950" y="304800"/>
            <a:ext cx="8420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ETH-Light" charset="0"/>
                <a:cs typeface="ETH-Light" charset="0"/>
              </a:rPr>
              <a:t>What do we need ? </a:t>
            </a:r>
            <a:endParaRPr lang="en-US" dirty="0">
              <a:solidFill>
                <a:schemeClr val="tx2"/>
              </a:solidFill>
              <a:latin typeface="ETH-Light" charset="0"/>
              <a:cs typeface="ETH-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C21BE-7502-4B44-986A-C455E8230C0D}" type="slidenum">
              <a:rPr lang="en-US"/>
              <a:pPr/>
              <a:t>5</a:t>
            </a:fld>
            <a:endParaRPr lang="en-US" sz="140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– trips – tours - activities</a:t>
            </a:r>
            <a:endParaRPr lang="en-US" dirty="0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797300" y="1981200"/>
            <a:ext cx="19812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879851" y="1447801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latin typeface="Helvetica" charset="0"/>
              </a:rPr>
              <a:t>At home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57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4008-40DA-4C40-ABE4-BD1E9BCA02CD}" type="slidenum">
              <a:rPr lang="en-US"/>
              <a:pPr/>
              <a:t>6</a:t>
            </a:fld>
            <a:endParaRPr lang="en-US" sz="1400">
              <a:latin typeface="Times New Roman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797300" y="1981200"/>
            <a:ext cx="19812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– trips – tours - activities</a:t>
            </a:r>
            <a:endParaRPr lang="en-US" dirty="0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3962400" y="2133600"/>
            <a:ext cx="742950" cy="4572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3780102" y="1382714"/>
            <a:ext cx="1364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smtClean="0">
                <a:latin typeface="Helvetica" charset="0"/>
              </a:rPr>
              <a:t>Breakfast</a:t>
            </a:r>
            <a:endParaRPr lang="de-CH" sz="2000" dirty="0">
              <a:latin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4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2B2A-A87E-2645-A00F-771A61BB105B}" type="slidenum">
              <a:rPr lang="en-US"/>
              <a:pPr/>
              <a:t>7</a:t>
            </a:fld>
            <a:endParaRPr lang="en-US" sz="1400">
              <a:latin typeface="Times New Roman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797300" y="1981200"/>
            <a:ext cx="19812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– trips – tours - activities</a:t>
            </a:r>
            <a:endParaRPr lang="en-US" dirty="0"/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 rot="-1750160">
            <a:off x="2971800" y="2438400"/>
            <a:ext cx="74295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 rot="-2169044">
            <a:off x="2724150" y="4495800"/>
            <a:ext cx="1651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2775" name="Oval 6"/>
          <p:cNvSpPr>
            <a:spLocks noChangeArrowheads="1"/>
          </p:cNvSpPr>
          <p:nvPr/>
        </p:nvSpPr>
        <p:spPr bwMode="auto">
          <a:xfrm>
            <a:off x="3962400" y="2133600"/>
            <a:ext cx="742950" cy="4572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730833" y="4495801"/>
            <a:ext cx="773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err="1" smtClean="0">
                <a:latin typeface="Helvetica" charset="0"/>
              </a:rPr>
              <a:t>Walk</a:t>
            </a:r>
            <a:endParaRPr lang="de-CH" sz="2000" dirty="0">
              <a:latin typeface="Helvetica" charset="0"/>
            </a:endParaRPr>
          </a:p>
        </p:txBody>
      </p:sp>
      <p:sp>
        <p:nvSpPr>
          <p:cNvPr id="32777" name="AutoShape 8"/>
          <p:cNvSpPr>
            <a:spLocks noChangeArrowheads="1"/>
          </p:cNvSpPr>
          <p:nvPr/>
        </p:nvSpPr>
        <p:spPr bwMode="auto">
          <a:xfrm rot="-1030333">
            <a:off x="2502298" y="3860800"/>
            <a:ext cx="184017" cy="635000"/>
          </a:xfrm>
          <a:prstGeom prst="downArrow">
            <a:avLst>
              <a:gd name="adj1" fmla="val 50000"/>
              <a:gd name="adj2" fmla="val 9345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2778" name="AutoShape 9"/>
          <p:cNvSpPr>
            <a:spLocks noChangeArrowheads="1"/>
          </p:cNvSpPr>
          <p:nvPr/>
        </p:nvSpPr>
        <p:spPr bwMode="auto">
          <a:xfrm rot="1765888">
            <a:off x="2674277" y="2674938"/>
            <a:ext cx="194336" cy="762000"/>
          </a:xfrm>
          <a:prstGeom prst="downArrow">
            <a:avLst>
              <a:gd name="adj1" fmla="val 50000"/>
              <a:gd name="adj2" fmla="val 1061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2779" name="AutoShape 10"/>
          <p:cNvSpPr>
            <a:spLocks noChangeArrowheads="1"/>
          </p:cNvSpPr>
          <p:nvPr/>
        </p:nvSpPr>
        <p:spPr bwMode="auto">
          <a:xfrm rot="-5207319">
            <a:off x="2295725" y="3544161"/>
            <a:ext cx="490537" cy="142743"/>
          </a:xfrm>
          <a:prstGeom prst="leftArrow">
            <a:avLst>
              <a:gd name="adj1" fmla="val 50000"/>
              <a:gd name="adj2" fmla="val 9307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78905" y="2060848"/>
            <a:ext cx="773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err="1" smtClean="0">
                <a:latin typeface="Helvetica" charset="0"/>
              </a:rPr>
              <a:t>Walk</a:t>
            </a:r>
            <a:endParaRPr lang="de-CH" sz="2000" dirty="0">
              <a:latin typeface="Helvetica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68624" y="3356992"/>
            <a:ext cx="773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err="1" smtClean="0">
                <a:latin typeface="Helvetica" charset="0"/>
              </a:rPr>
              <a:t>Walk</a:t>
            </a:r>
            <a:endParaRPr lang="de-CH" sz="2000" dirty="0">
              <a:latin typeface="Helvetica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44717" y="3933056"/>
            <a:ext cx="671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smtClean="0">
                <a:latin typeface="Helvetica" charset="0"/>
              </a:rPr>
              <a:t>Bus</a:t>
            </a:r>
            <a:endParaRPr lang="de-CH" sz="2000" dirty="0">
              <a:latin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78921" y="2636912"/>
            <a:ext cx="797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smtClean="0">
                <a:latin typeface="Helvetica" charset="0"/>
              </a:rPr>
              <a:t>Tram</a:t>
            </a:r>
            <a:endParaRPr lang="de-CH" sz="2000" dirty="0">
              <a:latin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EC7-ECB3-094B-86D5-D6C91C63669B}" type="slidenum">
              <a:rPr lang="en-US"/>
              <a:pPr/>
              <a:t>8</a:t>
            </a:fld>
            <a:endParaRPr lang="en-US" sz="140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– trips – tours - activities</a:t>
            </a:r>
            <a:endParaRPr lang="en-US" dirty="0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 rot="-1750160">
            <a:off x="2971800" y="2438400"/>
            <a:ext cx="74295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 rot="1765888">
            <a:off x="2674277" y="2674938"/>
            <a:ext cx="194336" cy="762000"/>
          </a:xfrm>
          <a:prstGeom prst="downArrow">
            <a:avLst>
              <a:gd name="adj1" fmla="val 50000"/>
              <a:gd name="adj2" fmla="val 10619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 rot="-1030333">
            <a:off x="2502298" y="3856038"/>
            <a:ext cx="184017" cy="635000"/>
          </a:xfrm>
          <a:prstGeom prst="downArrow">
            <a:avLst>
              <a:gd name="adj1" fmla="val 50000"/>
              <a:gd name="adj2" fmla="val 9345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799" name="AutoShape 6"/>
          <p:cNvSpPr>
            <a:spLocks noChangeArrowheads="1"/>
          </p:cNvSpPr>
          <p:nvPr/>
        </p:nvSpPr>
        <p:spPr bwMode="auto">
          <a:xfrm rot="-2169044">
            <a:off x="2724150" y="4495800"/>
            <a:ext cx="1651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 rot="-149455">
            <a:off x="2889250" y="4648200"/>
            <a:ext cx="990600" cy="533400"/>
          </a:xfrm>
          <a:prstGeom prst="ellipse">
            <a:avLst/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797300" y="19812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3962400" y="2133600"/>
            <a:ext cx="74295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2872053" y="5268914"/>
            <a:ext cx="821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smtClean="0">
                <a:latin typeface="Helvetica" charset="0"/>
              </a:rPr>
              <a:t>Work</a:t>
            </a:r>
            <a:endParaRPr lang="de-CH" sz="2000" dirty="0">
              <a:latin typeface="Helvetica" charset="0"/>
            </a:endParaRP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138502" y="2830514"/>
            <a:ext cx="868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smtClean="0">
                <a:latin typeface="Helvetica" charset="0"/>
              </a:rPr>
              <a:t>Trip </a:t>
            </a:r>
            <a:r>
              <a:rPr lang="de-CH" sz="2000" dirty="0">
                <a:latin typeface="Helvetica" charset="0"/>
              </a:rPr>
              <a:t>1</a:t>
            </a:r>
          </a:p>
        </p:txBody>
      </p:sp>
      <p:sp>
        <p:nvSpPr>
          <p:cNvPr id="33805" name="AutoShape 12"/>
          <p:cNvSpPr>
            <a:spLocks noChangeArrowheads="1"/>
          </p:cNvSpPr>
          <p:nvPr/>
        </p:nvSpPr>
        <p:spPr bwMode="auto">
          <a:xfrm rot="-5207319">
            <a:off x="2295725" y="3544161"/>
            <a:ext cx="490537" cy="142743"/>
          </a:xfrm>
          <a:prstGeom prst="leftArrow">
            <a:avLst>
              <a:gd name="adj1" fmla="val 50000"/>
              <a:gd name="adj2" fmla="val 9307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8617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963-DB57-5949-B04A-8069467885FA}" type="slidenum">
              <a:rPr lang="en-US"/>
              <a:pPr/>
              <a:t>9</a:t>
            </a:fld>
            <a:endParaRPr lang="en-US" sz="140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– trips – tours - activities</a:t>
            </a:r>
            <a:endParaRPr lang="en-US" dirty="0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 rot="-1750160">
            <a:off x="2971800" y="2438400"/>
            <a:ext cx="74295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 rot="-2169044">
            <a:off x="2724150" y="4495800"/>
            <a:ext cx="1651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 rot="-149455">
            <a:off x="2889250" y="4648200"/>
            <a:ext cx="990600" cy="533400"/>
          </a:xfrm>
          <a:prstGeom prst="ellipse">
            <a:avLst/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auto">
          <a:xfrm rot="-1097393">
            <a:off x="3962400" y="4724400"/>
            <a:ext cx="8255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4787900" y="4419600"/>
            <a:ext cx="74295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5613400" y="4572000"/>
            <a:ext cx="57785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6" name="Oval 9"/>
          <p:cNvSpPr>
            <a:spLocks noChangeArrowheads="1"/>
          </p:cNvSpPr>
          <p:nvPr/>
        </p:nvSpPr>
        <p:spPr bwMode="auto">
          <a:xfrm>
            <a:off x="6191250" y="4495800"/>
            <a:ext cx="330200" cy="304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7" name="AutoShape 10"/>
          <p:cNvSpPr>
            <a:spLocks noChangeArrowheads="1"/>
          </p:cNvSpPr>
          <p:nvPr/>
        </p:nvSpPr>
        <p:spPr bwMode="auto">
          <a:xfrm rot="-1460225">
            <a:off x="6521450" y="4419600"/>
            <a:ext cx="1651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8" name="AutoShape 11"/>
          <p:cNvSpPr>
            <a:spLocks noChangeArrowheads="1"/>
          </p:cNvSpPr>
          <p:nvPr/>
        </p:nvSpPr>
        <p:spPr bwMode="auto">
          <a:xfrm rot="280839">
            <a:off x="6769100" y="2362200"/>
            <a:ext cx="165100" cy="2133600"/>
          </a:xfrm>
          <a:prstGeom prst="upArrow">
            <a:avLst>
              <a:gd name="adj1" fmla="val 50000"/>
              <a:gd name="adj2" fmla="val 3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3797300" y="1981200"/>
            <a:ext cx="19812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30" name="AutoShape 13"/>
          <p:cNvSpPr>
            <a:spLocks noChangeArrowheads="1"/>
          </p:cNvSpPr>
          <p:nvPr/>
        </p:nvSpPr>
        <p:spPr bwMode="auto">
          <a:xfrm>
            <a:off x="5778500" y="2286000"/>
            <a:ext cx="107315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31" name="Oval 14"/>
          <p:cNvSpPr>
            <a:spLocks noChangeArrowheads="1"/>
          </p:cNvSpPr>
          <p:nvPr/>
        </p:nvSpPr>
        <p:spPr bwMode="auto">
          <a:xfrm>
            <a:off x="5200650" y="2133600"/>
            <a:ext cx="4953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32" name="Oval 15"/>
          <p:cNvSpPr>
            <a:spLocks noChangeArrowheads="1"/>
          </p:cNvSpPr>
          <p:nvPr/>
        </p:nvSpPr>
        <p:spPr bwMode="auto">
          <a:xfrm>
            <a:off x="3962400" y="2133600"/>
            <a:ext cx="74295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633803" y="1382714"/>
            <a:ext cx="949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sz="2000" dirty="0" smtClean="0">
                <a:latin typeface="Helvetica" charset="0"/>
              </a:rPr>
              <a:t>Tour 1</a:t>
            </a:r>
            <a:endParaRPr lang="de-CH" sz="2000" dirty="0">
              <a:latin typeface="Helvetica" charset="0"/>
            </a:endParaRPr>
          </a:p>
        </p:txBody>
      </p:sp>
      <p:sp>
        <p:nvSpPr>
          <p:cNvPr id="34834" name="AutoShape 17"/>
          <p:cNvSpPr>
            <a:spLocks noChangeArrowheads="1"/>
          </p:cNvSpPr>
          <p:nvPr/>
        </p:nvSpPr>
        <p:spPr bwMode="auto">
          <a:xfrm rot="-1030333">
            <a:off x="2502298" y="3860800"/>
            <a:ext cx="184017" cy="635000"/>
          </a:xfrm>
          <a:prstGeom prst="downArrow">
            <a:avLst>
              <a:gd name="adj1" fmla="val 50000"/>
              <a:gd name="adj2" fmla="val 9345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35" name="AutoShape 18"/>
          <p:cNvSpPr>
            <a:spLocks noChangeArrowheads="1"/>
          </p:cNvSpPr>
          <p:nvPr/>
        </p:nvSpPr>
        <p:spPr bwMode="auto">
          <a:xfrm rot="1765888">
            <a:off x="2674277" y="2674938"/>
            <a:ext cx="194336" cy="762000"/>
          </a:xfrm>
          <a:prstGeom prst="downArrow">
            <a:avLst>
              <a:gd name="adj1" fmla="val 50000"/>
              <a:gd name="adj2" fmla="val 1061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  <p:sp>
        <p:nvSpPr>
          <p:cNvPr id="34836" name="AutoShape 19"/>
          <p:cNvSpPr>
            <a:spLocks noChangeArrowheads="1"/>
          </p:cNvSpPr>
          <p:nvPr/>
        </p:nvSpPr>
        <p:spPr bwMode="auto">
          <a:xfrm rot="-5207319">
            <a:off x="2295725" y="3544161"/>
            <a:ext cx="490537" cy="142743"/>
          </a:xfrm>
          <a:prstGeom prst="leftArrow">
            <a:avLst>
              <a:gd name="adj1" fmla="val 50000"/>
              <a:gd name="adj2" fmla="val 9307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42163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_vortrag_deutsch">
  <a:themeElements>
    <a:clrScheme name="pc_vortrag_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c_vortrag_deutsc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pc_vortrag_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_vortrag_deuts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pc_vortrag_deutsch</Template>
  <TotalTime>91</TotalTime>
  <Words>1344</Words>
  <Application>Microsoft Office PowerPoint</Application>
  <PresentationFormat>A4 Paper (210x297 mm)</PresentationFormat>
  <Paragraphs>431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pc_vortrag_deutsch</vt:lpstr>
      <vt:lpstr>Bevorzugter Zitierstil für diesen Vortrag</vt:lpstr>
      <vt:lpstr>Large-Scale Travel Data Sets and Route Choice Modeling: European Experience</vt:lpstr>
      <vt:lpstr>Acknowledgements</vt:lpstr>
      <vt:lpstr>Slide 4</vt:lpstr>
      <vt:lpstr>Stages – trips – tours - activities</vt:lpstr>
      <vt:lpstr>Stages – trips – tours - activities</vt:lpstr>
      <vt:lpstr>Stages – trips – tours - activities</vt:lpstr>
      <vt:lpstr>Stages – trips – tours - activities</vt:lpstr>
      <vt:lpstr>Stages – trips – tours - activities</vt:lpstr>
      <vt:lpstr>What should we capture? </vt:lpstr>
      <vt:lpstr>What should we capture? </vt:lpstr>
      <vt:lpstr>Slide 12</vt:lpstr>
      <vt:lpstr>But how? </vt:lpstr>
      <vt:lpstr>Diaries</vt:lpstr>
      <vt:lpstr>Format: Swiss Mikrozensus (MZ) 2010</vt:lpstr>
      <vt:lpstr>Protocol: MZ 2010</vt:lpstr>
      <vt:lpstr>Route capture: Which ?</vt:lpstr>
      <vt:lpstr>Route capture: Motorised travel</vt:lpstr>
      <vt:lpstr>Route capture: Public transport</vt:lpstr>
      <vt:lpstr>GPS self-tracing</vt:lpstr>
      <vt:lpstr>Some current examples</vt:lpstr>
      <vt:lpstr>COST and Peacox 7th framework project: GPS based diary at IVT</vt:lpstr>
      <vt:lpstr>GPS-based prompted recall survey</vt:lpstr>
      <vt:lpstr>Data processing</vt:lpstr>
      <vt:lpstr>Filtering and smoothing</vt:lpstr>
      <vt:lpstr>Detection of stages and stops</vt:lpstr>
      <vt:lpstr>Number of trips/day in comparison with MZ 2005</vt:lpstr>
      <vt:lpstr>Trip durations and length in comparison with MZ 2005</vt:lpstr>
      <vt:lpstr> Comparison with MZ 2005</vt:lpstr>
      <vt:lpstr>Mode detection</vt:lpstr>
      <vt:lpstr>Trip length by mode in comparison with MZ 2005 </vt:lpstr>
      <vt:lpstr>Map matching</vt:lpstr>
      <vt:lpstr>Map-Matching: Number of branches against computing times</vt:lpstr>
      <vt:lpstr>Research needs: GPS post processing</vt:lpstr>
      <vt:lpstr>What now ? Cost of GPS/Smartphone studies as a function</vt:lpstr>
      <vt:lpstr>What now ? </vt:lpstr>
      <vt:lpstr>Questions?</vt:lpstr>
      <vt:lpstr>Map-Matching: First branches</vt:lpstr>
    </vt:vector>
  </TitlesOfParts>
  <Company>ETH Zurich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Bevorzugter Zitierstil für diesen Vortrag</dc:title>
  <dc:creator>bvitins</dc:creator>
  <cp:lastModifiedBy>Francesco</cp:lastModifiedBy>
  <cp:revision>352</cp:revision>
  <cp:lastPrinted>2013-01-11T13:02:29Z</cp:lastPrinted>
  <dcterms:created xsi:type="dcterms:W3CDTF">2009-10-04T18:05:03Z</dcterms:created>
  <dcterms:modified xsi:type="dcterms:W3CDTF">2013-01-13T16:16:52Z</dcterms:modified>
</cp:coreProperties>
</file>