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258" r:id="rId3"/>
    <p:sldId id="535" r:id="rId4"/>
    <p:sldId id="503" r:id="rId5"/>
    <p:sldId id="519" r:id="rId6"/>
    <p:sldId id="520" r:id="rId7"/>
    <p:sldId id="521" r:id="rId8"/>
    <p:sldId id="523" r:id="rId9"/>
    <p:sldId id="525" r:id="rId10"/>
    <p:sldId id="524" r:id="rId11"/>
    <p:sldId id="536" r:id="rId12"/>
    <p:sldId id="526" r:id="rId13"/>
    <p:sldId id="532" r:id="rId14"/>
    <p:sldId id="522" r:id="rId15"/>
    <p:sldId id="528" r:id="rId16"/>
    <p:sldId id="529" r:id="rId17"/>
    <p:sldId id="530" r:id="rId18"/>
    <p:sldId id="533" r:id="rId19"/>
    <p:sldId id="534" r:id="rId20"/>
    <p:sldId id="537" r:id="rId21"/>
  </p:sldIdLst>
  <p:sldSz cx="9144000" cy="6858000" type="screen4x3"/>
  <p:notesSz cx="6858000" cy="99456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8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800"/>
    <a:srgbClr val="808000"/>
    <a:srgbClr val="FF7C80"/>
    <a:srgbClr val="00FF00"/>
    <a:srgbClr val="FF00FF"/>
    <a:srgbClr val="0000FF"/>
    <a:srgbClr val="00FFFF"/>
    <a:srgbClr val="CF9D28"/>
    <a:srgbClr val="BD322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1" autoAdjust="0"/>
    <p:restoredTop sz="92518" autoAdjust="0"/>
  </p:normalViewPr>
  <p:slideViewPr>
    <p:cSldViewPr>
      <p:cViewPr>
        <p:scale>
          <a:sx n="116" d="100"/>
          <a:sy n="116" d="100"/>
        </p:scale>
        <p:origin x="-1410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8EC37-C280-416E-8957-207FA5DD650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2DAFF-DFA0-4AB6-9862-5CA47FDA1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0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17" tIns="48009" rIns="96017" bIns="48009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1" y="0"/>
            <a:ext cx="2971800" cy="49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17" tIns="48009" rIns="96017" bIns="48009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1" y="4724202"/>
            <a:ext cx="5029200" cy="447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17" tIns="48009" rIns="96017" bIns="480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Klicken Sie, um die Formate des Vorlagentextes zu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404"/>
            <a:ext cx="2971800" cy="49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17" tIns="48009" rIns="96017" bIns="48009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1" y="9448404"/>
            <a:ext cx="2971800" cy="49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17" tIns="48009" rIns="96017" bIns="48009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CD86BD49-8D54-4A00-B986-5CDF6A71C3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65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300" dirty="0">
                <a:latin typeface="ETH Light" pitchFamily="2" charset="0"/>
              </a:rPr>
              <a:t>Problems</a:t>
            </a:r>
            <a:r>
              <a:rPr lang="en-US" sz="1300" dirty="0">
                <a:latin typeface="ETH Light" pitchFamily="2" charset="0"/>
              </a:rPr>
              <a:t>:</a:t>
            </a:r>
          </a:p>
          <a:p>
            <a:pPr marL="318214" indent="-318214">
              <a:buFont typeface="Arial" pitchFamily="34" charset="0"/>
              <a:buChar char="•"/>
            </a:pPr>
            <a:r>
              <a:rPr lang="en-US" sz="1300" dirty="0">
                <a:latin typeface="ETH Light" pitchFamily="2" charset="0"/>
              </a:rPr>
              <a:t>Representation of waiting queues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3B71-7A6D-4BAA-94C4-77DD1AD041CE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95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3B71-7A6D-4BAA-94C4-77DD1AD041CE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95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300" dirty="0">
                <a:latin typeface="ETH Light" pitchFamily="2" charset="0"/>
              </a:rPr>
              <a:t>Problems</a:t>
            </a:r>
            <a:r>
              <a:rPr lang="en-US" sz="1300" dirty="0">
                <a:latin typeface="ETH Light" pitchFamily="2" charset="0"/>
              </a:rPr>
              <a:t>:</a:t>
            </a:r>
          </a:p>
          <a:p>
            <a:pPr marL="318214" indent="-318214">
              <a:buFont typeface="Arial" pitchFamily="34" charset="0"/>
              <a:buChar char="•"/>
            </a:pPr>
            <a:r>
              <a:rPr lang="en-US" sz="1300" dirty="0">
                <a:latin typeface="ETH Light" pitchFamily="2" charset="0"/>
              </a:rPr>
              <a:t>Representation of waiting queues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3B71-7A6D-4BAA-94C4-77DD1AD041CE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9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7772400" cy="18288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5867400"/>
            <a:ext cx="1905000" cy="457200"/>
          </a:xfrm>
        </p:spPr>
        <p:txBody>
          <a:bodyPr/>
          <a:lstStyle>
            <a:lvl1pPr>
              <a:defRPr sz="2000" smtClean="0">
                <a:latin typeface="+mn-lt"/>
              </a:defRPr>
            </a:lvl1pPr>
          </a:lstStyle>
          <a:p>
            <a:pPr>
              <a:defRPr/>
            </a:pPr>
            <a:fld id="{FB2910B5-7E78-4F8B-BB5E-902FDA18A687}" type="datetime6">
              <a:rPr lang="en-GB"/>
              <a:pPr>
                <a:defRPr/>
              </a:pPr>
              <a:t>August 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98A830-3972-45F9-A5C9-FC157D8AA3D2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677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E00FF-9995-4C1C-A793-9E6ACD19706E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4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40EF4-A851-44DF-8C3B-9E9CC67861CF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16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7772400" cy="18288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5867400"/>
            <a:ext cx="1905000" cy="457200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fld id="{D73B6F44-9A6F-4A15-9D92-03401231B29D}" type="datetime6">
              <a:rPr lang="en-GB">
                <a:solidFill>
                  <a:srgbClr val="000000"/>
                </a:solidFill>
              </a:rPr>
              <a:pPr/>
              <a:t>August 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117DDA-E11C-49F9-A69A-351DC0FF61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129106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66B9-3441-4FDE-9D46-4F068A5A8D7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66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B6599-E002-484A-8A83-FF847F526AB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4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3975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4229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E4060-489C-4E19-BC19-D60555B55FF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30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1C770-AFE6-4007-B4E4-AE3307A6D6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07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EF126-79BB-4DF4-85B0-D02B380A345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25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B61DA-286B-4100-AAD9-F235EED9CD2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1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D8819-9473-4584-9CBF-4141330D2BE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4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8B01-AA4F-493F-B2D0-3C0CBDD54850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2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3226C-A3F9-4A30-AC3A-38C9F46A512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10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87E3A-25BC-457F-A4B9-4381D7419C2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64458-23DE-4888-955E-B7833376579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2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4DC53-1213-4C34-85CA-6466326AD1AB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5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DFA6C-6A6F-4133-B7DD-5F3859F693CF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3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12CC-1FA4-498E-89E4-FD8AFD3AFD84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9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D9FB2-73E4-42D2-B36E-0675420640E1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3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908EF-62AE-4F6B-8B0C-2AF7DC710F39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6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ABD6-61C7-4AA4-AF77-D18F4DA4C4E5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D174E-1E30-4863-8C40-3CDD783A1905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1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Hier klicken, um Master-Titelformat zu bearbeiten.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Hier klicken, um Master-Textformat zu bearbeiten.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>
                <a:latin typeface="+mn-lt"/>
              </a:defRPr>
            </a:lvl1pPr>
          </a:lstStyle>
          <a:p>
            <a:pPr>
              <a:defRPr/>
            </a:pPr>
            <a:fld id="{F4D8A16B-F1EE-46AB-9233-E5DEC2474E7D}" type="slidenum">
              <a:rPr lang="en-GB"/>
              <a:pPr>
                <a:defRPr/>
              </a:pPr>
              <a:t>‹#›</a:t>
            </a:fld>
            <a:endParaRPr lang="en-GB" sz="1400">
              <a:latin typeface="Times New Roman" pitchFamily="18" charset="0"/>
            </a:endParaRPr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ETH Light" pitchFamily="2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ETH Light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ETH Light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ETH Light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ETH Light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ETH Light" pitchFamily="2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ETH Light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ETH Light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ETH Light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ETH Light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Hier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, um Master-</a:t>
            </a:r>
            <a:r>
              <a:rPr lang="en-GB" dirty="0" err="1" smtClean="0"/>
              <a:t>Titelformat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r>
              <a:rPr lang="en-GB" dirty="0" smtClean="0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Hier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, um Master-</a:t>
            </a:r>
            <a:r>
              <a:rPr lang="en-GB" dirty="0" err="1" smtClean="0"/>
              <a:t>Textformat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r>
              <a:rPr lang="en-GB" dirty="0" smtClean="0"/>
              <a:t>.</a:t>
            </a:r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</a:defRPr>
            </a:lvl1pPr>
          </a:lstStyle>
          <a:p>
            <a:fld id="{443E5C70-58F8-4DF6-9830-1B104299309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1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ETH Light" pitchFamily="2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ETH Light" pitchFamily="2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ETH Light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ETH Light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ETH Light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ETH Light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Recognizing </a:t>
            </a:r>
            <a:r>
              <a:rPr lang="en-GB" dirty="0"/>
              <a:t>personalized flexible activity patterns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sz="1800" dirty="0" smtClean="0">
              <a:solidFill>
                <a:schemeClr val="tx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7772400" cy="2438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Sergio A. </a:t>
            </a:r>
            <a:r>
              <a:rPr lang="en-US" smtClean="0"/>
              <a:t>Ordonez M.</a:t>
            </a:r>
            <a:endParaRPr lang="en-US" dirty="0" smtClean="0"/>
          </a:p>
          <a:p>
            <a:pPr>
              <a:lnSpc>
                <a:spcPct val="80000"/>
              </a:lnSpc>
            </a:pPr>
            <a:endParaRPr lang="en-GB" dirty="0"/>
          </a:p>
          <a:p>
            <a:pPr>
              <a:lnSpc>
                <a:spcPct val="80000"/>
              </a:lnSpc>
            </a:pPr>
            <a:endParaRPr lang="en-GB" dirty="0" smtClean="0"/>
          </a:p>
          <a:p>
            <a:pPr>
              <a:lnSpc>
                <a:spcPct val="80000"/>
              </a:lnSpc>
            </a:pPr>
            <a:r>
              <a:rPr lang="en-GB" dirty="0" smtClean="0"/>
              <a:t>July 2015</a:t>
            </a:r>
          </a:p>
        </p:txBody>
      </p:sp>
      <p:pic>
        <p:nvPicPr>
          <p:cNvPr id="4100" name="Picture 5" descr="C:\Microsoft Office\Vorlagen\ethlog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18030"/>
            <a:ext cx="2592288" cy="65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852100"/>
            <a:ext cx="2790528" cy="622278"/>
          </a:xfrm>
          <a:prstGeom prst="rect">
            <a:avLst/>
          </a:prstGeom>
        </p:spPr>
      </p:pic>
      <p:pic>
        <p:nvPicPr>
          <p:cNvPr id="1026" name="Picture 2" descr="Page Heade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1"/>
            <a:ext cx="4014664" cy="68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 to place of type X”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10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22402"/>
            <a:ext cx="3520449" cy="5013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562" y="5998662"/>
            <a:ext cx="4075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“Go to a shopping place” model summary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768" y="3284984"/>
            <a:ext cx="4607499" cy="252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556792"/>
            <a:ext cx="4644332" cy="1440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712" y="1270596"/>
            <a:ext cx="756848" cy="35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3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of known places selection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556792"/>
            <a:ext cx="3886200" cy="1839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11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844824"/>
            <a:ext cx="3526160" cy="761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980728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ETH Light" panose="02000403040000020004" pitchFamily="2" charset="0"/>
              </a:rPr>
              <a:t>Step one: Selection by type</a:t>
            </a:r>
            <a:endParaRPr lang="en-US" dirty="0">
              <a:latin typeface="ETH Light" panose="0200040304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43399"/>
            <a:ext cx="784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ETH Light" panose="02000403040000020004" pitchFamily="2" charset="0"/>
              </a:rPr>
              <a:t>Step two: Selection by travel time to primary locations</a:t>
            </a:r>
            <a:endParaRPr lang="en-US" dirty="0">
              <a:latin typeface="ETH Light" panose="02000403040000020004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172396"/>
            <a:ext cx="4721987" cy="2280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" b="-75"/>
          <a:stretch/>
        </p:blipFill>
        <p:spPr>
          <a:xfrm>
            <a:off x="5261539" y="4016107"/>
            <a:ext cx="2910639" cy="24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8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Travel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12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08720"/>
            <a:ext cx="3744416" cy="1971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996952"/>
            <a:ext cx="5868382" cy="3523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0753"/>
          <a:stretch/>
        </p:blipFill>
        <p:spPr>
          <a:xfrm>
            <a:off x="4496033" y="953503"/>
            <a:ext cx="3764726" cy="19714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105273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ETH Light" panose="02000403040000020004" pitchFamily="2" charset="0"/>
              </a:rPr>
              <a:t>shop</a:t>
            </a:r>
            <a:endParaRPr lang="en-US" sz="2000" dirty="0">
              <a:latin typeface="ETH Light" panose="0200040304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101266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ETH Light" panose="02000403040000020004" pitchFamily="2" charset="0"/>
              </a:rPr>
              <a:t>eat</a:t>
            </a:r>
            <a:endParaRPr lang="en-US" sz="2000" dirty="0">
              <a:latin typeface="ETH Light" panose="020004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9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agenda estimation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13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74782" cy="524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4067944" y="2456681"/>
            <a:ext cx="3168352" cy="2600325"/>
          </a:xfrm>
          <a:custGeom>
            <a:avLst/>
            <a:gdLst>
              <a:gd name="connsiteX0" fmla="*/ 0 w 3200400"/>
              <a:gd name="connsiteY0" fmla="*/ 0 h 2600325"/>
              <a:gd name="connsiteX1" fmla="*/ 3200400 w 3200400"/>
              <a:gd name="connsiteY1" fmla="*/ 0 h 2600325"/>
              <a:gd name="connsiteX2" fmla="*/ 3200400 w 3200400"/>
              <a:gd name="connsiteY2" fmla="*/ 1466850 h 2600325"/>
              <a:gd name="connsiteX3" fmla="*/ 2428875 w 3200400"/>
              <a:gd name="connsiteY3" fmla="*/ 1466850 h 2600325"/>
              <a:gd name="connsiteX4" fmla="*/ 2428875 w 3200400"/>
              <a:gd name="connsiteY4" fmla="*/ 2600325 h 2600325"/>
              <a:gd name="connsiteX5" fmla="*/ 781050 w 3200400"/>
              <a:gd name="connsiteY5" fmla="*/ 2600325 h 2600325"/>
              <a:gd name="connsiteX6" fmla="*/ 781050 w 3200400"/>
              <a:gd name="connsiteY6" fmla="*/ 1504950 h 2600325"/>
              <a:gd name="connsiteX7" fmla="*/ 47625 w 3200400"/>
              <a:gd name="connsiteY7" fmla="*/ 1504950 h 2600325"/>
              <a:gd name="connsiteX8" fmla="*/ 0 w 3200400"/>
              <a:gd name="connsiteY8" fmla="*/ 0 h 2600325"/>
              <a:gd name="connsiteX0" fmla="*/ 0 w 3200400"/>
              <a:gd name="connsiteY0" fmla="*/ 0 h 2600325"/>
              <a:gd name="connsiteX1" fmla="*/ 3200400 w 3200400"/>
              <a:gd name="connsiteY1" fmla="*/ 0 h 2600325"/>
              <a:gd name="connsiteX2" fmla="*/ 3200400 w 3200400"/>
              <a:gd name="connsiteY2" fmla="*/ 1466850 h 2600325"/>
              <a:gd name="connsiteX3" fmla="*/ 2428875 w 3200400"/>
              <a:gd name="connsiteY3" fmla="*/ 1466850 h 2600325"/>
              <a:gd name="connsiteX4" fmla="*/ 2428875 w 3200400"/>
              <a:gd name="connsiteY4" fmla="*/ 2600325 h 2600325"/>
              <a:gd name="connsiteX5" fmla="*/ 781050 w 3200400"/>
              <a:gd name="connsiteY5" fmla="*/ 2600325 h 2600325"/>
              <a:gd name="connsiteX6" fmla="*/ 781050 w 3200400"/>
              <a:gd name="connsiteY6" fmla="*/ 1504950 h 2600325"/>
              <a:gd name="connsiteX7" fmla="*/ 9525 w 3200400"/>
              <a:gd name="connsiteY7" fmla="*/ 1504950 h 2600325"/>
              <a:gd name="connsiteX8" fmla="*/ 0 w 3200400"/>
              <a:gd name="connsiteY8" fmla="*/ 0 h 260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0400" h="2600325">
                <a:moveTo>
                  <a:pt x="0" y="0"/>
                </a:moveTo>
                <a:lnTo>
                  <a:pt x="3200400" y="0"/>
                </a:lnTo>
                <a:lnTo>
                  <a:pt x="3200400" y="1466850"/>
                </a:lnTo>
                <a:lnTo>
                  <a:pt x="2428875" y="1466850"/>
                </a:lnTo>
                <a:lnTo>
                  <a:pt x="2428875" y="2600325"/>
                </a:lnTo>
                <a:lnTo>
                  <a:pt x="781050" y="2600325"/>
                </a:lnTo>
                <a:lnTo>
                  <a:pt x="781050" y="1504950"/>
                </a:lnTo>
                <a:lnTo>
                  <a:pt x="9525" y="1504950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80920" cy="559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“Perform activity X</a:t>
            </a:r>
            <a:r>
              <a:rPr lang="en-US" dirty="0"/>
              <a:t>” models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14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1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“Perform activity X</a:t>
            </a:r>
            <a:r>
              <a:rPr lang="en-US" dirty="0"/>
              <a:t>” models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15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700808"/>
            <a:ext cx="4759976" cy="165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7" y="1393400"/>
            <a:ext cx="695139" cy="356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007809"/>
            <a:ext cx="3456384" cy="5002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865" y="3725120"/>
            <a:ext cx="4690519" cy="2008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562" y="5998662"/>
            <a:ext cx="381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“Go to eat” model summary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957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agenda estimation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16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68760"/>
            <a:ext cx="4320480" cy="2022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908720"/>
            <a:ext cx="367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ETH Light" panose="02000403040000020004" pitchFamily="2" charset="0"/>
              </a:rPr>
              <a:t>Activity type probability</a:t>
            </a:r>
            <a:endParaRPr lang="en-US" sz="2000" dirty="0">
              <a:latin typeface="ETH Light" panose="02000403040000020004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t="7668"/>
          <a:stretch/>
        </p:blipFill>
        <p:spPr bwMode="auto">
          <a:xfrm>
            <a:off x="749865" y="3756077"/>
            <a:ext cx="520428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9865" y="3388930"/>
            <a:ext cx="367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ETH Light" panose="02000403040000020004" pitchFamily="2" charset="0"/>
              </a:rPr>
              <a:t>Activity durations</a:t>
            </a:r>
            <a:endParaRPr lang="en-US" sz="2000" dirty="0">
              <a:latin typeface="ETH Light" panose="020004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3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Flexible activity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17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74" y="3645024"/>
            <a:ext cx="5637451" cy="2755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980728"/>
            <a:ext cx="4270075" cy="24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52736"/>
            <a:ext cx="7772400" cy="5105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 the context of personalized flexible activity scheduling the concept of a mental map was studied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Activity agendas and set of known places were synthetized for a 10% test sample from a travel survey conducted in Singapore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Socio-demographic characteristics and geographic information of primary locations were included for the mental maps generation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Results show the method can reproduce observed travel time distributions from primary locations to flexible activity 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When scheduling flexible activities using the proposed mental maps, the number of flexible activities by type and by significant socio-demographic variables was reproduced.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duration of the flexible activities should also be derived from socio-demographics and geographic information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Frequency of activities should also be included in the model for longer periods of time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18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2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52736"/>
            <a:ext cx="7772400" cy="5105400"/>
          </a:xfrm>
        </p:spPr>
        <p:txBody>
          <a:bodyPr/>
          <a:lstStyle/>
          <a:p>
            <a:pPr marL="0" indent="0">
              <a:tabLst>
                <a:tab pos="0" algn="l"/>
              </a:tabLst>
            </a:pPr>
            <a:r>
              <a:rPr lang="en-US" dirty="0"/>
              <a:t>The author would like to thank the following Singaporean Authorities for </a:t>
            </a:r>
            <a:r>
              <a:rPr lang="en-US" dirty="0" smtClean="0"/>
              <a:t>providing access </a:t>
            </a:r>
            <a:r>
              <a:rPr lang="en-US" dirty="0"/>
              <a:t>to data and valuable </a:t>
            </a:r>
            <a:r>
              <a:rPr lang="en-US" dirty="0" smtClean="0"/>
              <a:t>review:</a:t>
            </a:r>
          </a:p>
          <a:p>
            <a:pPr marL="0" indent="0">
              <a:tabLst>
                <a:tab pos="0" algn="l"/>
              </a:tabLst>
            </a:pPr>
            <a:endParaRPr lang="en-US" dirty="0" smtClean="0"/>
          </a:p>
          <a:p>
            <a:pPr marL="0" indent="0">
              <a:tabLst>
                <a:tab pos="0" algn="l"/>
              </a:tabLst>
            </a:pPr>
            <a:r>
              <a:rPr lang="en-US" dirty="0" smtClean="0"/>
              <a:t>Land </a:t>
            </a:r>
            <a:r>
              <a:rPr lang="en-US" dirty="0"/>
              <a:t>Transport </a:t>
            </a:r>
            <a:r>
              <a:rPr lang="en-US" dirty="0" smtClean="0"/>
              <a:t>Authority</a:t>
            </a:r>
          </a:p>
          <a:p>
            <a:pPr marL="0" indent="0">
              <a:tabLst>
                <a:tab pos="0" algn="l"/>
              </a:tabLst>
            </a:pPr>
            <a:r>
              <a:rPr lang="en-US" dirty="0" smtClean="0"/>
              <a:t>Urban Redevelopment Authority</a:t>
            </a:r>
          </a:p>
          <a:p>
            <a:pPr marL="0" indent="0">
              <a:tabLst>
                <a:tab pos="0" algn="l"/>
              </a:tabLst>
            </a:pPr>
            <a:r>
              <a:rPr lang="en-US" dirty="0" smtClean="0"/>
              <a:t>Singapore </a:t>
            </a:r>
            <a:r>
              <a:rPr lang="en-US" dirty="0"/>
              <a:t>Land Authority (SLA </a:t>
            </a:r>
            <a:r>
              <a:rPr lang="en-US" dirty="0" err="1"/>
              <a:t>Digitised</a:t>
            </a:r>
            <a:r>
              <a:rPr lang="en-US" dirty="0"/>
              <a:t> Land </a:t>
            </a:r>
            <a:r>
              <a:rPr lang="en-US" dirty="0" smtClean="0"/>
              <a:t>Information)</a:t>
            </a:r>
          </a:p>
          <a:p>
            <a:pPr marL="0" indent="0">
              <a:tabLst>
                <a:tab pos="0" algn="l"/>
              </a:tabLst>
            </a:pPr>
            <a:endParaRPr lang="en-US" dirty="0"/>
          </a:p>
          <a:p>
            <a:pPr marL="0" indent="0">
              <a:tabLst>
                <a:tab pos="0" algn="l"/>
              </a:tabLst>
            </a:pPr>
            <a:r>
              <a:rPr lang="en-US" dirty="0" smtClean="0"/>
              <a:t>Financial support </a:t>
            </a:r>
            <a:r>
              <a:rPr lang="en-US" dirty="0"/>
              <a:t>comes from the National Research Foundation (NRF) of Singapore and </a:t>
            </a:r>
            <a:r>
              <a:rPr lang="en-US" dirty="0" smtClean="0"/>
              <a:t>ETH Zurich </a:t>
            </a:r>
            <a:r>
              <a:rPr lang="en-US" dirty="0"/>
              <a:t>research fund.</a:t>
            </a:r>
            <a:endParaRPr lang="en-US" dirty="0" smtClean="0"/>
          </a:p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19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Recognizing personalized flexible activity </a:t>
            </a:r>
            <a:r>
              <a:rPr lang="en-GB" dirty="0" smtClean="0"/>
              <a:t>patterns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sz="1800" dirty="0" smtClean="0">
              <a:solidFill>
                <a:schemeClr val="tx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7772400" cy="2438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Sergio A. Ordonez M.</a:t>
            </a:r>
          </a:p>
          <a:p>
            <a:pPr>
              <a:lnSpc>
                <a:spcPct val="80000"/>
              </a:lnSpc>
            </a:pPr>
            <a:endParaRPr lang="en-GB" dirty="0"/>
          </a:p>
          <a:p>
            <a:pPr>
              <a:lnSpc>
                <a:spcPct val="80000"/>
              </a:lnSpc>
            </a:pPr>
            <a:endParaRPr lang="en-GB" dirty="0" smtClean="0"/>
          </a:p>
          <a:p>
            <a:pPr>
              <a:lnSpc>
                <a:spcPct val="80000"/>
              </a:lnSpc>
            </a:pPr>
            <a:r>
              <a:rPr lang="en-GB" dirty="0" smtClean="0"/>
              <a:t>July 2015</a:t>
            </a:r>
          </a:p>
        </p:txBody>
      </p:sp>
      <p:pic>
        <p:nvPicPr>
          <p:cNvPr id="4100" name="Picture 5" descr="C:\Microsoft Office\Vorlagen\ethlog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18030"/>
            <a:ext cx="2592288" cy="65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852100"/>
            <a:ext cx="2790528" cy="622278"/>
          </a:xfrm>
          <a:prstGeom prst="rect">
            <a:avLst/>
          </a:prstGeom>
        </p:spPr>
      </p:pic>
      <p:pic>
        <p:nvPicPr>
          <p:cNvPr id="1026" name="Picture 2" descr="Page Heade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1"/>
            <a:ext cx="4014664" cy="68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9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 bwMode="auto">
          <a:xfrm>
            <a:off x="2933817" y="2068852"/>
            <a:ext cx="630071" cy="237510"/>
          </a:xfrm>
          <a:prstGeom prst="rect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7918947" y="2060848"/>
            <a:ext cx="109437" cy="237510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7216287" y="2060848"/>
            <a:ext cx="218613" cy="237510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6588224" y="2068852"/>
            <a:ext cx="144015" cy="237510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3563889" y="2068852"/>
            <a:ext cx="108012" cy="237510"/>
          </a:xfrm>
          <a:prstGeom prst="rect">
            <a:avLst/>
          </a:prstGeom>
          <a:solidFill>
            <a:srgbClr val="FF7C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2771799" y="2068852"/>
            <a:ext cx="162017" cy="237510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7434900" y="2068852"/>
            <a:ext cx="484047" cy="237510"/>
          </a:xfrm>
          <a:prstGeom prst="rect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6732240" y="2060848"/>
            <a:ext cx="484047" cy="237510"/>
          </a:xfrm>
          <a:prstGeom prst="rect">
            <a:avLst/>
          </a:prstGeom>
          <a:solidFill>
            <a:srgbClr val="FF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419872" y="1720474"/>
            <a:ext cx="252028" cy="23751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71900" y="1247274"/>
            <a:ext cx="2916324" cy="23751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Context: Multi-activity scheduling, flexible activities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5576" y="1247274"/>
            <a:ext cx="1944216" cy="237510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074" name="Picture 2" descr="C:\Users\sergioo\Documents\2011\Work\Sandbox\papers\iatbr\2015\sergioo\figures\Cha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7"/>
          <a:stretch/>
        </p:blipFill>
        <p:spPr bwMode="auto">
          <a:xfrm>
            <a:off x="2015716" y="2636911"/>
            <a:ext cx="6552730" cy="396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8172400" y="1247274"/>
            <a:ext cx="360040" cy="237510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755576" y="1247274"/>
            <a:ext cx="77768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755576" y="1484784"/>
            <a:ext cx="77768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37270" y="912565"/>
            <a:ext cx="636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ETH Light" panose="02000403040000020004" pitchFamily="2" charset="0"/>
              </a:rPr>
              <a:t>0:00</a:t>
            </a:r>
            <a:endParaRPr lang="en-US" sz="1600" dirty="0">
              <a:latin typeface="ETH Light" panose="0200040304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8399" y="908079"/>
            <a:ext cx="612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ETH Light" panose="02000403040000020004" pitchFamily="2" charset="0"/>
              </a:rPr>
              <a:t>6:00</a:t>
            </a:r>
            <a:endParaRPr lang="en-US" sz="1600" dirty="0">
              <a:latin typeface="ETH Light" panose="02000403040000020004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5866" y="908079"/>
            <a:ext cx="612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ETH Light" panose="02000403040000020004" pitchFamily="2" charset="0"/>
              </a:rPr>
              <a:t>9:00</a:t>
            </a:r>
            <a:endParaRPr lang="en-US" sz="1600" dirty="0">
              <a:latin typeface="ETH Light" panose="02000403040000020004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2" y="912565"/>
            <a:ext cx="720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ETH Light" panose="02000403040000020004" pitchFamily="2" charset="0"/>
              </a:rPr>
              <a:t>18:00</a:t>
            </a:r>
            <a:endParaRPr lang="en-US" sz="1600" dirty="0">
              <a:latin typeface="ETH Light" panose="02000403040000020004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3289" y="912565"/>
            <a:ext cx="718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ETH Light" panose="02000403040000020004" pitchFamily="2" charset="0"/>
              </a:rPr>
              <a:t>23:00</a:t>
            </a:r>
            <a:endParaRPr lang="en-US" sz="1600" dirty="0">
              <a:latin typeface="ETH Light" panose="02000403040000020004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7544" y="1663765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TH Light" panose="02000403040000020004" pitchFamily="2" charset="0"/>
              </a:rPr>
              <a:t>A</a:t>
            </a:r>
            <a:endParaRPr lang="en-US" sz="1600" b="1" dirty="0">
              <a:latin typeface="ETH Light" panose="02000403040000020004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722" y="2010326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TH Light" panose="02000403040000020004" pitchFamily="2" charset="0"/>
              </a:rPr>
              <a:t>B</a:t>
            </a:r>
            <a:endParaRPr lang="en-US" sz="1600" b="1" dirty="0">
              <a:latin typeface="ETH Light" panose="02000403040000020004" pitchFamily="2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2915816" y="1484784"/>
            <a:ext cx="504056" cy="216024"/>
          </a:xfrm>
          <a:prstGeom prst="downArrow">
            <a:avLst/>
          </a:prstGeom>
          <a:solidFill>
            <a:srgbClr val="CF9D2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>
            <a:off x="7164288" y="1484784"/>
            <a:ext cx="504056" cy="216024"/>
          </a:xfrm>
          <a:prstGeom prst="downArrow">
            <a:avLst/>
          </a:prstGeom>
          <a:solidFill>
            <a:srgbClr val="CF9D2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671900" y="1714287"/>
            <a:ext cx="2916324" cy="23751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755576" y="1714287"/>
            <a:ext cx="2664296" cy="237510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8172400" y="1714287"/>
            <a:ext cx="360040" cy="237510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3671900" y="2060848"/>
            <a:ext cx="2916324" cy="23751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55576" y="2060848"/>
            <a:ext cx="2016224" cy="237510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8028384" y="2060848"/>
            <a:ext cx="504056" cy="237510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755576" y="2060848"/>
            <a:ext cx="77768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755576" y="2298358"/>
            <a:ext cx="77768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 flipH="1">
            <a:off x="1907704" y="2298358"/>
            <a:ext cx="4680520" cy="48257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8532440" y="2306362"/>
            <a:ext cx="36936" cy="23866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tangle 53"/>
          <p:cNvSpPr/>
          <p:nvPr/>
        </p:nvSpPr>
        <p:spPr bwMode="auto">
          <a:xfrm>
            <a:off x="6588224" y="1714287"/>
            <a:ext cx="267630" cy="23751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7282501" y="1712418"/>
            <a:ext cx="267630" cy="23751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50130" y="1714287"/>
            <a:ext cx="622269" cy="237510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755576" y="1714287"/>
            <a:ext cx="77768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755576" y="1951797"/>
            <a:ext cx="77768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E8B01-AA4F-493F-B2D0-3C0CBDD54850}" type="slidenum">
              <a:rPr lang="en-GB" smtClean="0"/>
              <a:pPr>
                <a:defRPr/>
              </a:pPr>
              <a:t>3</a:t>
            </a:fld>
            <a:endParaRPr lang="en-GB" sz="1400" dirty="0">
              <a:latin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39552" y="2636912"/>
            <a:ext cx="1188132" cy="36933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ETH Light" panose="02000403040000020004" pitchFamily="2" charset="0"/>
              </a:rPr>
              <a:t>Home</a:t>
            </a:r>
            <a:endParaRPr lang="en-US" sz="1800" b="1" dirty="0">
              <a:latin typeface="ETH Light" panose="02000403040000020004" pitchFamily="2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39552" y="3068961"/>
            <a:ext cx="1188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ETH Light" panose="02000403040000020004" pitchFamily="2" charset="0"/>
              </a:rPr>
              <a:t>Work</a:t>
            </a:r>
            <a:endParaRPr lang="en-US" sz="1800" b="1" dirty="0">
              <a:latin typeface="ETH Light" panose="02000403040000020004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51647" y="3515968"/>
            <a:ext cx="1188132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ETH Light" panose="02000403040000020004" pitchFamily="2" charset="0"/>
              </a:rPr>
              <a:t>Eat</a:t>
            </a:r>
            <a:endParaRPr lang="en-US" sz="1800" b="1" dirty="0">
              <a:latin typeface="ETH Light" panose="02000403040000020004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51647" y="3948017"/>
            <a:ext cx="1188132" cy="369332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ETH Light" panose="02000403040000020004" pitchFamily="2" charset="0"/>
              </a:rPr>
              <a:t>Work</a:t>
            </a:r>
            <a:endParaRPr lang="en-US" sz="1800" b="1" dirty="0">
              <a:latin typeface="ETH Light" panose="02000403040000020004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9552" y="4693012"/>
            <a:ext cx="1188132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ETH Light" panose="02000403040000020004" pitchFamily="2" charset="0"/>
              </a:rPr>
              <a:t>Car</a:t>
            </a:r>
            <a:endParaRPr lang="en-US" sz="1800" b="1" dirty="0">
              <a:latin typeface="ETH Light" panose="02000403040000020004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39552" y="5125061"/>
            <a:ext cx="118813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ETH Light" panose="02000403040000020004" pitchFamily="2" charset="0"/>
              </a:rPr>
              <a:t>PT</a:t>
            </a:r>
            <a:endParaRPr lang="en-US" sz="1800" b="1" dirty="0">
              <a:latin typeface="ETH Light" panose="02000403040000020004" pitchFamily="2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39552" y="5579949"/>
            <a:ext cx="1188132" cy="369332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ETH Light" panose="02000403040000020004" pitchFamily="2" charset="0"/>
              </a:rPr>
              <a:t>Walk</a:t>
            </a:r>
            <a:endParaRPr lang="en-US" sz="1800" b="1" dirty="0">
              <a:latin typeface="ETH Light" panose="02000403040000020004" pitchFamily="2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rot="21003627">
            <a:off x="4092399" y="2708921"/>
            <a:ext cx="634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time</a:t>
            </a:r>
            <a:endParaRPr lang="en-US" sz="1600" dirty="0"/>
          </a:p>
        </p:txBody>
      </p:sp>
      <p:sp>
        <p:nvSpPr>
          <p:cNvPr id="102" name="Rectangle 101"/>
          <p:cNvSpPr/>
          <p:nvPr/>
        </p:nvSpPr>
        <p:spPr bwMode="auto">
          <a:xfrm>
            <a:off x="6855855" y="1714287"/>
            <a:ext cx="426646" cy="237510"/>
          </a:xfrm>
          <a:prstGeom prst="rect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8" name="Straight Arrow Connector 107"/>
          <p:cNvCxnSpPr/>
          <p:nvPr/>
        </p:nvCxnSpPr>
        <p:spPr bwMode="auto">
          <a:xfrm rot="-540000" flipV="1">
            <a:off x="4449707" y="2975909"/>
            <a:ext cx="0" cy="2777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Straight Arrow Connector 115"/>
          <p:cNvCxnSpPr/>
          <p:nvPr/>
        </p:nvCxnSpPr>
        <p:spPr bwMode="auto">
          <a:xfrm flipV="1">
            <a:off x="1763688" y="3885300"/>
            <a:ext cx="1485164" cy="735702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5A5800"/>
            </a:solidFill>
            <a:prstDash val="solid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Straight Arrow Connector 118"/>
          <p:cNvCxnSpPr/>
          <p:nvPr/>
        </p:nvCxnSpPr>
        <p:spPr bwMode="auto">
          <a:xfrm>
            <a:off x="1763688" y="4621002"/>
            <a:ext cx="2134181" cy="8733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5A58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5" name="TextBox 124"/>
          <p:cNvSpPr txBox="1"/>
          <p:nvPr/>
        </p:nvSpPr>
        <p:spPr>
          <a:xfrm rot="2321596">
            <a:off x="3430617" y="5376921"/>
            <a:ext cx="634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26" name="TextBox 125"/>
          <p:cNvSpPr txBox="1"/>
          <p:nvPr/>
        </p:nvSpPr>
        <p:spPr>
          <a:xfrm rot="19973315">
            <a:off x="2796542" y="3685214"/>
            <a:ext cx="6346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0025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72" y="3940692"/>
            <a:ext cx="2359627" cy="281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map: Set of known places &amp; Activity agenda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4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29" y="1641029"/>
            <a:ext cx="720080" cy="104265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 bwMode="auto">
          <a:xfrm>
            <a:off x="4716016" y="1124744"/>
            <a:ext cx="3816424" cy="2592288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94" y="2222379"/>
            <a:ext cx="966063" cy="92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16" y="1628554"/>
            <a:ext cx="792403" cy="883252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 bwMode="auto">
          <a:xfrm flipH="1" flipV="1">
            <a:off x="755576" y="987369"/>
            <a:ext cx="3816424" cy="2592288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310420" y="1641029"/>
            <a:ext cx="793274" cy="104265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5309235" y="1647063"/>
            <a:ext cx="793274" cy="104265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14" y="1485108"/>
            <a:ext cx="1080055" cy="6534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95" y="2323337"/>
            <a:ext cx="1236258" cy="82211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 bwMode="auto">
          <a:xfrm>
            <a:off x="1483704" y="2257278"/>
            <a:ext cx="793274" cy="104265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482519" y="2263312"/>
            <a:ext cx="793274" cy="104265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67" y="2091856"/>
            <a:ext cx="1169442" cy="856616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 bwMode="auto">
          <a:xfrm>
            <a:off x="3491880" y="3857707"/>
            <a:ext cx="288032" cy="20689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186344" y="3501008"/>
            <a:ext cx="377544" cy="28803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052877" y="3567716"/>
            <a:ext cx="423033" cy="28803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681545" y="3803485"/>
            <a:ext cx="288032" cy="20689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5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74782" cy="524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755576" y="5157192"/>
            <a:ext cx="6264696" cy="129614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5301208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ETH Light" panose="02000403040000020004" pitchFamily="2" charset="0"/>
              </a:rPr>
              <a:t>Mental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ETH Light" panose="02000403040000020004" pitchFamily="2" charset="0"/>
              </a:rPr>
              <a:t>Map</a:t>
            </a:r>
            <a:endParaRPr lang="en-US" sz="2800" b="1" dirty="0">
              <a:solidFill>
                <a:srgbClr val="FF0000"/>
              </a:solidFill>
              <a:latin typeface="ETH Light" panose="020004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of known places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6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74782" cy="524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539552" y="2476500"/>
            <a:ext cx="3240360" cy="2600325"/>
          </a:xfrm>
          <a:custGeom>
            <a:avLst/>
            <a:gdLst>
              <a:gd name="connsiteX0" fmla="*/ 0 w 3200400"/>
              <a:gd name="connsiteY0" fmla="*/ 0 h 2600325"/>
              <a:gd name="connsiteX1" fmla="*/ 3200400 w 3200400"/>
              <a:gd name="connsiteY1" fmla="*/ 0 h 2600325"/>
              <a:gd name="connsiteX2" fmla="*/ 3200400 w 3200400"/>
              <a:gd name="connsiteY2" fmla="*/ 1466850 h 2600325"/>
              <a:gd name="connsiteX3" fmla="*/ 2428875 w 3200400"/>
              <a:gd name="connsiteY3" fmla="*/ 1466850 h 2600325"/>
              <a:gd name="connsiteX4" fmla="*/ 2428875 w 3200400"/>
              <a:gd name="connsiteY4" fmla="*/ 2600325 h 2600325"/>
              <a:gd name="connsiteX5" fmla="*/ 781050 w 3200400"/>
              <a:gd name="connsiteY5" fmla="*/ 2600325 h 2600325"/>
              <a:gd name="connsiteX6" fmla="*/ 781050 w 3200400"/>
              <a:gd name="connsiteY6" fmla="*/ 1504950 h 2600325"/>
              <a:gd name="connsiteX7" fmla="*/ 47625 w 3200400"/>
              <a:gd name="connsiteY7" fmla="*/ 1504950 h 2600325"/>
              <a:gd name="connsiteX8" fmla="*/ 0 w 3200400"/>
              <a:gd name="connsiteY8" fmla="*/ 0 h 2600325"/>
              <a:gd name="connsiteX0" fmla="*/ 0 w 3200400"/>
              <a:gd name="connsiteY0" fmla="*/ 0 h 2600325"/>
              <a:gd name="connsiteX1" fmla="*/ 3200400 w 3200400"/>
              <a:gd name="connsiteY1" fmla="*/ 0 h 2600325"/>
              <a:gd name="connsiteX2" fmla="*/ 3200400 w 3200400"/>
              <a:gd name="connsiteY2" fmla="*/ 1466850 h 2600325"/>
              <a:gd name="connsiteX3" fmla="*/ 2428875 w 3200400"/>
              <a:gd name="connsiteY3" fmla="*/ 1466850 h 2600325"/>
              <a:gd name="connsiteX4" fmla="*/ 2428875 w 3200400"/>
              <a:gd name="connsiteY4" fmla="*/ 2600325 h 2600325"/>
              <a:gd name="connsiteX5" fmla="*/ 781050 w 3200400"/>
              <a:gd name="connsiteY5" fmla="*/ 2600325 h 2600325"/>
              <a:gd name="connsiteX6" fmla="*/ 781050 w 3200400"/>
              <a:gd name="connsiteY6" fmla="*/ 1504950 h 2600325"/>
              <a:gd name="connsiteX7" fmla="*/ 9525 w 3200400"/>
              <a:gd name="connsiteY7" fmla="*/ 1504950 h 2600325"/>
              <a:gd name="connsiteX8" fmla="*/ 0 w 3200400"/>
              <a:gd name="connsiteY8" fmla="*/ 0 h 260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0400" h="2600325">
                <a:moveTo>
                  <a:pt x="0" y="0"/>
                </a:moveTo>
                <a:lnTo>
                  <a:pt x="3200400" y="0"/>
                </a:lnTo>
                <a:lnTo>
                  <a:pt x="3200400" y="1466850"/>
                </a:lnTo>
                <a:lnTo>
                  <a:pt x="2428875" y="1466850"/>
                </a:lnTo>
                <a:lnTo>
                  <a:pt x="2428875" y="2600325"/>
                </a:lnTo>
                <a:lnTo>
                  <a:pt x="781050" y="2600325"/>
                </a:lnTo>
                <a:lnTo>
                  <a:pt x="781050" y="1504950"/>
                </a:lnTo>
                <a:lnTo>
                  <a:pt x="9525" y="1504950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 time distributions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7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46" y="1412776"/>
            <a:ext cx="863279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2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 to place of type X”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8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00" y="857114"/>
            <a:ext cx="5400600" cy="3868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213" y="4759660"/>
            <a:ext cx="4755573" cy="16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 to place of type X” models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75575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6B9-3441-4FDE-9D46-4F068A5A8D70}" type="slidenum">
              <a:rPr lang="en-GB" smtClean="0">
                <a:solidFill>
                  <a:srgbClr val="000000"/>
                </a:solidFill>
              </a:rPr>
              <a:pPr/>
              <a:t>9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9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c_presentation_english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an Eggermond Seminar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pc_presentation_english</Template>
  <TotalTime>0</TotalTime>
  <Words>383</Words>
  <Application>Microsoft Office PowerPoint</Application>
  <PresentationFormat>On-screen Show (4:3)</PresentationFormat>
  <Paragraphs>93</Paragraphs>
  <Slides>19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pc_presentation_english</vt:lpstr>
      <vt:lpstr>van Eggermond Seminar</vt:lpstr>
      <vt:lpstr>Recognizing personalized flexible activity patterns </vt:lpstr>
      <vt:lpstr>Recognizing personalized flexible activity patterns </vt:lpstr>
      <vt:lpstr>Context: Multi-activity scheduling, flexible activities</vt:lpstr>
      <vt:lpstr>Mental map: Set of known places &amp; Activity agenda</vt:lpstr>
      <vt:lpstr>Overview</vt:lpstr>
      <vt:lpstr>Set of known places</vt:lpstr>
      <vt:lpstr>Travel time distributions</vt:lpstr>
      <vt:lpstr>“Go to place of type X” models</vt:lpstr>
      <vt:lpstr>“Go to place of type X” models</vt:lpstr>
      <vt:lpstr>“Go to place of type X” models</vt:lpstr>
      <vt:lpstr>Set of known places selection</vt:lpstr>
      <vt:lpstr>Results: Travel times</vt:lpstr>
      <vt:lpstr>Activity agenda estimation</vt:lpstr>
      <vt:lpstr>“Perform activity X” models</vt:lpstr>
      <vt:lpstr>“Perform activity X” models</vt:lpstr>
      <vt:lpstr>Activity agenda estimation</vt:lpstr>
      <vt:lpstr>Results: Flexible activity types</vt:lpstr>
      <vt:lpstr>Conclusions and future work</vt:lpstr>
      <vt:lpstr>Acknowledgements</vt:lpstr>
    </vt:vector>
  </TitlesOfParts>
  <Company>ETH Zuerich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Preferred citation style for this presentation</dc:title>
  <dc:creator>erathal</dc:creator>
  <cp:lastModifiedBy>Sergio Ordonez</cp:lastModifiedBy>
  <cp:revision>346</cp:revision>
  <cp:lastPrinted>2012-01-11T12:08:07Z</cp:lastPrinted>
  <dcterms:created xsi:type="dcterms:W3CDTF">2011-05-26T01:34:51Z</dcterms:created>
  <dcterms:modified xsi:type="dcterms:W3CDTF">2015-08-05T10:07:58Z</dcterms:modified>
</cp:coreProperties>
</file>